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6"/>
  </p:notesMasterIdLst>
  <p:handoutMasterIdLst>
    <p:handoutMasterId r:id="rId47"/>
  </p:handoutMasterIdLst>
  <p:sldIdLst>
    <p:sldId id="547" r:id="rId2"/>
    <p:sldId id="550" r:id="rId3"/>
    <p:sldId id="558" r:id="rId4"/>
    <p:sldId id="644" r:id="rId5"/>
    <p:sldId id="645" r:id="rId6"/>
    <p:sldId id="641" r:id="rId7"/>
    <p:sldId id="604" r:id="rId8"/>
    <p:sldId id="642" r:id="rId9"/>
    <p:sldId id="643" r:id="rId10"/>
    <p:sldId id="624" r:id="rId11"/>
    <p:sldId id="628" r:id="rId12"/>
    <p:sldId id="646" r:id="rId13"/>
    <p:sldId id="647" r:id="rId14"/>
    <p:sldId id="648" r:id="rId15"/>
    <p:sldId id="666" r:id="rId16"/>
    <p:sldId id="667" r:id="rId17"/>
    <p:sldId id="668" r:id="rId18"/>
    <p:sldId id="669" r:id="rId19"/>
    <p:sldId id="670" r:id="rId20"/>
    <p:sldId id="676" r:id="rId21"/>
    <p:sldId id="649" r:id="rId22"/>
    <p:sldId id="656" r:id="rId23"/>
    <p:sldId id="651" r:id="rId24"/>
    <p:sldId id="650" r:id="rId25"/>
    <p:sldId id="652" r:id="rId26"/>
    <p:sldId id="657" r:id="rId27"/>
    <p:sldId id="653" r:id="rId28"/>
    <p:sldId id="654" r:id="rId29"/>
    <p:sldId id="655" r:id="rId30"/>
    <p:sldId id="675" r:id="rId31"/>
    <p:sldId id="658" r:id="rId32"/>
    <p:sldId id="671" r:id="rId33"/>
    <p:sldId id="672" r:id="rId34"/>
    <p:sldId id="677" r:id="rId35"/>
    <p:sldId id="678" r:id="rId36"/>
    <p:sldId id="679" r:id="rId37"/>
    <p:sldId id="680" r:id="rId38"/>
    <p:sldId id="681" r:id="rId39"/>
    <p:sldId id="682" r:id="rId40"/>
    <p:sldId id="683" r:id="rId41"/>
    <p:sldId id="554" r:id="rId42"/>
    <p:sldId id="684" r:id="rId43"/>
    <p:sldId id="552" r:id="rId44"/>
    <p:sldId id="553" r:id="rId4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1623D-DFE8-4221-9D6B-1D78DBFE8712}" v="2" dt="2024-09-24T18:16:36.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7025" autoAdjust="0"/>
  </p:normalViewPr>
  <p:slideViewPr>
    <p:cSldViewPr>
      <p:cViewPr varScale="1">
        <p:scale>
          <a:sx n="111" d="100"/>
          <a:sy n="111" d="100"/>
        </p:scale>
        <p:origin x="57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06"/>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3E31623D-DFE8-4221-9D6B-1D78DBFE8712}"/>
    <pc:docChg chg="custSel modSld">
      <pc:chgData name="Douglas Harder" userId="2b8d8b750cb213a7" providerId="LiveId" clId="{3E31623D-DFE8-4221-9D6B-1D78DBFE8712}" dt="2024-09-24T18:16:36.765" v="12"/>
      <pc:docMkLst>
        <pc:docMk/>
      </pc:docMkLst>
      <pc:sldChg chg="delSp modTransition modAnim">
        <pc:chgData name="Douglas Harder" userId="2b8d8b750cb213a7" providerId="LiveId" clId="{3E31623D-DFE8-4221-9D6B-1D78DBFE8712}" dt="2024-09-24T18:16:36.765" v="12"/>
        <pc:sldMkLst>
          <pc:docMk/>
          <pc:sldMk cId="1323974343" sldId="547"/>
        </pc:sldMkLst>
        <pc:picChg chg="del">
          <ac:chgData name="Douglas Harder" userId="2b8d8b750cb213a7" providerId="LiveId" clId="{3E31623D-DFE8-4221-9D6B-1D78DBFE8712}" dt="2024-09-24T18:16:34.539" v="0"/>
          <ac:picMkLst>
            <pc:docMk/>
            <pc:sldMk cId="1323974343" sldId="547"/>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3857443704" sldId="550"/>
        </pc:sldMkLst>
        <pc:picChg chg="del">
          <ac:chgData name="Douglas Harder" userId="2b8d8b750cb213a7" providerId="LiveId" clId="{3E31623D-DFE8-4221-9D6B-1D78DBFE8712}" dt="2024-09-24T18:16:34.539" v="0"/>
          <ac:picMkLst>
            <pc:docMk/>
            <pc:sldMk cId="3857443704" sldId="550"/>
            <ac:picMk id="6" creationId="{00000000-0000-0000-0000-000000000000}"/>
          </ac:picMkLst>
        </pc:picChg>
      </pc:sldChg>
      <pc:sldChg chg="delSp modTransition modAnim">
        <pc:chgData name="Douglas Harder" userId="2b8d8b750cb213a7" providerId="LiveId" clId="{3E31623D-DFE8-4221-9D6B-1D78DBFE8712}" dt="2024-09-24T18:16:36.765" v="12"/>
        <pc:sldMkLst>
          <pc:docMk/>
          <pc:sldMk cId="3469754058" sldId="552"/>
        </pc:sldMkLst>
        <pc:picChg chg="del">
          <ac:chgData name="Douglas Harder" userId="2b8d8b750cb213a7" providerId="LiveId" clId="{3E31623D-DFE8-4221-9D6B-1D78DBFE8712}" dt="2024-09-24T18:16:34.539" v="0"/>
          <ac:picMkLst>
            <pc:docMk/>
            <pc:sldMk cId="3469754058" sldId="552"/>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844983448" sldId="553"/>
        </pc:sldMkLst>
        <pc:picChg chg="del">
          <ac:chgData name="Douglas Harder" userId="2b8d8b750cb213a7" providerId="LiveId" clId="{3E31623D-DFE8-4221-9D6B-1D78DBFE8712}" dt="2024-09-24T18:16:34.539" v="0"/>
          <ac:picMkLst>
            <pc:docMk/>
            <pc:sldMk cId="844983448" sldId="553"/>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1615438448" sldId="554"/>
        </pc:sldMkLst>
        <pc:picChg chg="del">
          <ac:chgData name="Douglas Harder" userId="2b8d8b750cb213a7" providerId="LiveId" clId="{3E31623D-DFE8-4221-9D6B-1D78DBFE8712}" dt="2024-09-24T18:16:34.539" v="0"/>
          <ac:picMkLst>
            <pc:docMk/>
            <pc:sldMk cId="1615438448" sldId="554"/>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934817481" sldId="558"/>
        </pc:sldMkLst>
        <pc:picChg chg="del">
          <ac:chgData name="Douglas Harder" userId="2b8d8b750cb213a7" providerId="LiveId" clId="{3E31623D-DFE8-4221-9D6B-1D78DBFE8712}" dt="2024-09-24T18:16:34.539" v="0"/>
          <ac:picMkLst>
            <pc:docMk/>
            <pc:sldMk cId="934817481" sldId="558"/>
            <ac:picMk id="6" creationId="{00000000-0000-0000-0000-000000000000}"/>
          </ac:picMkLst>
        </pc:picChg>
      </pc:sldChg>
      <pc:sldChg chg="delSp modTransition modAnim">
        <pc:chgData name="Douglas Harder" userId="2b8d8b750cb213a7" providerId="LiveId" clId="{3E31623D-DFE8-4221-9D6B-1D78DBFE8712}" dt="2024-09-24T18:16:36.765" v="12"/>
        <pc:sldMkLst>
          <pc:docMk/>
          <pc:sldMk cId="3797160691" sldId="604"/>
        </pc:sldMkLst>
        <pc:picChg chg="del">
          <ac:chgData name="Douglas Harder" userId="2b8d8b750cb213a7" providerId="LiveId" clId="{3E31623D-DFE8-4221-9D6B-1D78DBFE8712}" dt="2024-09-24T18:16:34.539" v="0"/>
          <ac:picMkLst>
            <pc:docMk/>
            <pc:sldMk cId="3797160691" sldId="604"/>
            <ac:picMk id="32"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647098929" sldId="624"/>
        </pc:sldMkLst>
        <pc:spChg chg="mod">
          <ac:chgData name="Douglas Harder" userId="2b8d8b750cb213a7" providerId="LiveId" clId="{3E31623D-DFE8-4221-9D6B-1D78DBFE8712}" dt="2024-09-24T18:16:34.602" v="4" actId="27636"/>
          <ac:spMkLst>
            <pc:docMk/>
            <pc:sldMk cId="647098929" sldId="624"/>
            <ac:spMk id="3" creationId="{00000000-0000-0000-0000-000000000000}"/>
          </ac:spMkLst>
        </pc:spChg>
        <pc:picChg chg="del">
          <ac:chgData name="Douglas Harder" userId="2b8d8b750cb213a7" providerId="LiveId" clId="{3E31623D-DFE8-4221-9D6B-1D78DBFE8712}" dt="2024-09-24T18:16:34.539" v="0"/>
          <ac:picMkLst>
            <pc:docMk/>
            <pc:sldMk cId="647098929" sldId="624"/>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2344651422" sldId="628"/>
        </pc:sldMkLst>
        <pc:picChg chg="del">
          <ac:chgData name="Douglas Harder" userId="2b8d8b750cb213a7" providerId="LiveId" clId="{3E31623D-DFE8-4221-9D6B-1D78DBFE8712}" dt="2024-09-24T18:16:34.539" v="0"/>
          <ac:picMkLst>
            <pc:docMk/>
            <pc:sldMk cId="2344651422" sldId="628"/>
            <ac:picMk id="11" creationId="{00000000-0000-0000-0000-000000000000}"/>
          </ac:picMkLst>
        </pc:picChg>
      </pc:sldChg>
      <pc:sldChg chg="delSp modTransition modAnim">
        <pc:chgData name="Douglas Harder" userId="2b8d8b750cb213a7" providerId="LiveId" clId="{3E31623D-DFE8-4221-9D6B-1D78DBFE8712}" dt="2024-09-24T18:16:36.765" v="12"/>
        <pc:sldMkLst>
          <pc:docMk/>
          <pc:sldMk cId="4015739787" sldId="641"/>
        </pc:sldMkLst>
        <pc:picChg chg="del">
          <ac:chgData name="Douglas Harder" userId="2b8d8b750cb213a7" providerId="LiveId" clId="{3E31623D-DFE8-4221-9D6B-1D78DBFE8712}" dt="2024-09-24T18:16:34.539" v="0"/>
          <ac:picMkLst>
            <pc:docMk/>
            <pc:sldMk cId="4015739787" sldId="641"/>
            <ac:picMk id="5"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329417748" sldId="642"/>
        </pc:sldMkLst>
        <pc:spChg chg="mod">
          <ac:chgData name="Douglas Harder" userId="2b8d8b750cb213a7" providerId="LiveId" clId="{3E31623D-DFE8-4221-9D6B-1D78DBFE8712}" dt="2024-09-24T18:16:34.582" v="2" actId="27636"/>
          <ac:spMkLst>
            <pc:docMk/>
            <pc:sldMk cId="329417748" sldId="642"/>
            <ac:spMk id="3" creationId="{00000000-0000-0000-0000-000000000000}"/>
          </ac:spMkLst>
        </pc:spChg>
        <pc:picChg chg="del">
          <ac:chgData name="Douglas Harder" userId="2b8d8b750cb213a7" providerId="LiveId" clId="{3E31623D-DFE8-4221-9D6B-1D78DBFE8712}" dt="2024-09-24T18:16:34.539" v="0"/>
          <ac:picMkLst>
            <pc:docMk/>
            <pc:sldMk cId="329417748" sldId="642"/>
            <ac:picMk id="5"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1418562846" sldId="643"/>
        </pc:sldMkLst>
        <pc:spChg chg="mod">
          <ac:chgData name="Douglas Harder" userId="2b8d8b750cb213a7" providerId="LiveId" clId="{3E31623D-DFE8-4221-9D6B-1D78DBFE8712}" dt="2024-09-24T18:16:34.590" v="3" actId="27636"/>
          <ac:spMkLst>
            <pc:docMk/>
            <pc:sldMk cId="1418562846" sldId="643"/>
            <ac:spMk id="3" creationId="{00000000-0000-0000-0000-000000000000}"/>
          </ac:spMkLst>
        </pc:spChg>
        <pc:picChg chg="del">
          <ac:chgData name="Douglas Harder" userId="2b8d8b750cb213a7" providerId="LiveId" clId="{3E31623D-DFE8-4221-9D6B-1D78DBFE8712}" dt="2024-09-24T18:16:34.539" v="0"/>
          <ac:picMkLst>
            <pc:docMk/>
            <pc:sldMk cId="1418562846" sldId="643"/>
            <ac:picMk id="7"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433909425" sldId="644"/>
        </pc:sldMkLst>
        <pc:spChg chg="mod">
          <ac:chgData name="Douglas Harder" userId="2b8d8b750cb213a7" providerId="LiveId" clId="{3E31623D-DFE8-4221-9D6B-1D78DBFE8712}" dt="2024-09-24T18:16:34.566" v="1" actId="27636"/>
          <ac:spMkLst>
            <pc:docMk/>
            <pc:sldMk cId="433909425" sldId="644"/>
            <ac:spMk id="3" creationId="{00000000-0000-0000-0000-000000000000}"/>
          </ac:spMkLst>
        </pc:spChg>
        <pc:picChg chg="del">
          <ac:chgData name="Douglas Harder" userId="2b8d8b750cb213a7" providerId="LiveId" clId="{3E31623D-DFE8-4221-9D6B-1D78DBFE8712}" dt="2024-09-24T18:16:34.539" v="0"/>
          <ac:picMkLst>
            <pc:docMk/>
            <pc:sldMk cId="433909425" sldId="644"/>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3525013043" sldId="645"/>
        </pc:sldMkLst>
        <pc:picChg chg="del">
          <ac:chgData name="Douglas Harder" userId="2b8d8b750cb213a7" providerId="LiveId" clId="{3E31623D-DFE8-4221-9D6B-1D78DBFE8712}" dt="2024-09-24T18:16:34.539" v="0"/>
          <ac:picMkLst>
            <pc:docMk/>
            <pc:sldMk cId="3525013043" sldId="645"/>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2392229182" sldId="646"/>
        </pc:sldMkLst>
        <pc:picChg chg="del">
          <ac:chgData name="Douglas Harder" userId="2b8d8b750cb213a7" providerId="LiveId" clId="{3E31623D-DFE8-4221-9D6B-1D78DBFE8712}" dt="2024-09-24T18:16:34.539" v="0"/>
          <ac:picMkLst>
            <pc:docMk/>
            <pc:sldMk cId="2392229182" sldId="646"/>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4294626024" sldId="647"/>
        </pc:sldMkLst>
        <pc:picChg chg="del">
          <ac:chgData name="Douglas Harder" userId="2b8d8b750cb213a7" providerId="LiveId" clId="{3E31623D-DFE8-4221-9D6B-1D78DBFE8712}" dt="2024-09-24T18:16:34.539" v="0"/>
          <ac:picMkLst>
            <pc:docMk/>
            <pc:sldMk cId="4294626024" sldId="647"/>
            <ac:picMk id="7" creationId="{00000000-0000-0000-0000-000000000000}"/>
          </ac:picMkLst>
        </pc:picChg>
      </pc:sldChg>
      <pc:sldChg chg="delSp modTransition modAnim">
        <pc:chgData name="Douglas Harder" userId="2b8d8b750cb213a7" providerId="LiveId" clId="{3E31623D-DFE8-4221-9D6B-1D78DBFE8712}" dt="2024-09-24T18:16:36.765" v="12"/>
        <pc:sldMkLst>
          <pc:docMk/>
          <pc:sldMk cId="3051060106" sldId="648"/>
        </pc:sldMkLst>
        <pc:picChg chg="del">
          <ac:chgData name="Douglas Harder" userId="2b8d8b750cb213a7" providerId="LiveId" clId="{3E31623D-DFE8-4221-9D6B-1D78DBFE8712}" dt="2024-09-24T18:16:34.539" v="0"/>
          <ac:picMkLst>
            <pc:docMk/>
            <pc:sldMk cId="3051060106" sldId="648"/>
            <ac:picMk id="10" creationId="{00000000-0000-0000-0000-000000000000}"/>
          </ac:picMkLst>
        </pc:picChg>
      </pc:sldChg>
      <pc:sldChg chg="delSp modTransition modAnim">
        <pc:chgData name="Douglas Harder" userId="2b8d8b750cb213a7" providerId="LiveId" clId="{3E31623D-DFE8-4221-9D6B-1D78DBFE8712}" dt="2024-09-24T18:16:36.765" v="12"/>
        <pc:sldMkLst>
          <pc:docMk/>
          <pc:sldMk cId="650224711" sldId="649"/>
        </pc:sldMkLst>
        <pc:picChg chg="del">
          <ac:chgData name="Douglas Harder" userId="2b8d8b750cb213a7" providerId="LiveId" clId="{3E31623D-DFE8-4221-9D6B-1D78DBFE8712}" dt="2024-09-24T18:16:34.539" v="0"/>
          <ac:picMkLst>
            <pc:docMk/>
            <pc:sldMk cId="650224711" sldId="649"/>
            <ac:picMk id="7" creationId="{00000000-0000-0000-0000-000000000000}"/>
          </ac:picMkLst>
        </pc:picChg>
      </pc:sldChg>
      <pc:sldChg chg="delSp modTransition modAnim">
        <pc:chgData name="Douglas Harder" userId="2b8d8b750cb213a7" providerId="LiveId" clId="{3E31623D-DFE8-4221-9D6B-1D78DBFE8712}" dt="2024-09-24T18:16:36.765" v="12"/>
        <pc:sldMkLst>
          <pc:docMk/>
          <pc:sldMk cId="976194479" sldId="650"/>
        </pc:sldMkLst>
        <pc:picChg chg="del">
          <ac:chgData name="Douglas Harder" userId="2b8d8b750cb213a7" providerId="LiveId" clId="{3E31623D-DFE8-4221-9D6B-1D78DBFE8712}" dt="2024-09-24T18:16:34.539" v="0"/>
          <ac:picMkLst>
            <pc:docMk/>
            <pc:sldMk cId="976194479" sldId="650"/>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3649188475" sldId="651"/>
        </pc:sldMkLst>
        <pc:picChg chg="del">
          <ac:chgData name="Douglas Harder" userId="2b8d8b750cb213a7" providerId="LiveId" clId="{3E31623D-DFE8-4221-9D6B-1D78DBFE8712}" dt="2024-09-24T18:16:34.539" v="0"/>
          <ac:picMkLst>
            <pc:docMk/>
            <pc:sldMk cId="3649188475" sldId="651"/>
            <ac:picMk id="6"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181932847" sldId="652"/>
        </pc:sldMkLst>
        <pc:spChg chg="mod">
          <ac:chgData name="Douglas Harder" userId="2b8d8b750cb213a7" providerId="LiveId" clId="{3E31623D-DFE8-4221-9D6B-1D78DBFE8712}" dt="2024-09-24T18:16:34.647" v="6" actId="27636"/>
          <ac:spMkLst>
            <pc:docMk/>
            <pc:sldMk cId="181932847" sldId="652"/>
            <ac:spMk id="3" creationId="{00000000-0000-0000-0000-000000000000}"/>
          </ac:spMkLst>
        </pc:spChg>
        <pc:picChg chg="del">
          <ac:chgData name="Douglas Harder" userId="2b8d8b750cb213a7" providerId="LiveId" clId="{3E31623D-DFE8-4221-9D6B-1D78DBFE8712}" dt="2024-09-24T18:16:34.539" v="0"/>
          <ac:picMkLst>
            <pc:docMk/>
            <pc:sldMk cId="181932847" sldId="652"/>
            <ac:picMk id="5"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2501424285" sldId="653"/>
        </pc:sldMkLst>
        <pc:spChg chg="mod">
          <ac:chgData name="Douglas Harder" userId="2b8d8b750cb213a7" providerId="LiveId" clId="{3E31623D-DFE8-4221-9D6B-1D78DBFE8712}" dt="2024-09-24T18:16:34.654" v="8" actId="27636"/>
          <ac:spMkLst>
            <pc:docMk/>
            <pc:sldMk cId="2501424285" sldId="653"/>
            <ac:spMk id="3" creationId="{00000000-0000-0000-0000-000000000000}"/>
          </ac:spMkLst>
        </pc:spChg>
        <pc:picChg chg="del">
          <ac:chgData name="Douglas Harder" userId="2b8d8b750cb213a7" providerId="LiveId" clId="{3E31623D-DFE8-4221-9D6B-1D78DBFE8712}" dt="2024-09-24T18:16:34.539" v="0"/>
          <ac:picMkLst>
            <pc:docMk/>
            <pc:sldMk cId="2501424285" sldId="653"/>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2367736451" sldId="654"/>
        </pc:sldMkLst>
        <pc:picChg chg="del">
          <ac:chgData name="Douglas Harder" userId="2b8d8b750cb213a7" providerId="LiveId" clId="{3E31623D-DFE8-4221-9D6B-1D78DBFE8712}" dt="2024-09-24T18:16:34.539" v="0"/>
          <ac:picMkLst>
            <pc:docMk/>
            <pc:sldMk cId="2367736451" sldId="654"/>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1125543585" sldId="655"/>
        </pc:sldMkLst>
        <pc:picChg chg="del">
          <ac:chgData name="Douglas Harder" userId="2b8d8b750cb213a7" providerId="LiveId" clId="{3E31623D-DFE8-4221-9D6B-1D78DBFE8712}" dt="2024-09-24T18:16:34.539" v="0"/>
          <ac:picMkLst>
            <pc:docMk/>
            <pc:sldMk cId="1125543585" sldId="655"/>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2928275531" sldId="656"/>
        </pc:sldMkLst>
        <pc:picChg chg="del">
          <ac:chgData name="Douglas Harder" userId="2b8d8b750cb213a7" providerId="LiveId" clId="{3E31623D-DFE8-4221-9D6B-1D78DBFE8712}" dt="2024-09-24T18:16:34.539" v="0"/>
          <ac:picMkLst>
            <pc:docMk/>
            <pc:sldMk cId="2928275531" sldId="656"/>
            <ac:picMk id="5"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540207575" sldId="657"/>
        </pc:sldMkLst>
        <pc:spChg chg="mod">
          <ac:chgData name="Douglas Harder" userId="2b8d8b750cb213a7" providerId="LiveId" clId="{3E31623D-DFE8-4221-9D6B-1D78DBFE8712}" dt="2024-09-24T18:16:34.651" v="7" actId="27636"/>
          <ac:spMkLst>
            <pc:docMk/>
            <pc:sldMk cId="540207575" sldId="657"/>
            <ac:spMk id="3" creationId="{00000000-0000-0000-0000-000000000000}"/>
          </ac:spMkLst>
        </pc:spChg>
        <pc:picChg chg="del">
          <ac:chgData name="Douglas Harder" userId="2b8d8b750cb213a7" providerId="LiveId" clId="{3E31623D-DFE8-4221-9D6B-1D78DBFE8712}" dt="2024-09-24T18:16:34.539" v="0"/>
          <ac:picMkLst>
            <pc:docMk/>
            <pc:sldMk cId="540207575" sldId="657"/>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3121093824" sldId="658"/>
        </pc:sldMkLst>
        <pc:picChg chg="del">
          <ac:chgData name="Douglas Harder" userId="2b8d8b750cb213a7" providerId="LiveId" clId="{3E31623D-DFE8-4221-9D6B-1D78DBFE8712}" dt="2024-09-24T18:16:34.539" v="0"/>
          <ac:picMkLst>
            <pc:docMk/>
            <pc:sldMk cId="3121093824" sldId="658"/>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1650419231" sldId="666"/>
        </pc:sldMkLst>
        <pc:picChg chg="del">
          <ac:chgData name="Douglas Harder" userId="2b8d8b750cb213a7" providerId="LiveId" clId="{3E31623D-DFE8-4221-9D6B-1D78DBFE8712}" dt="2024-09-24T18:16:34.539" v="0"/>
          <ac:picMkLst>
            <pc:docMk/>
            <pc:sldMk cId="1650419231" sldId="666"/>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2456468352" sldId="667"/>
        </pc:sldMkLst>
        <pc:picChg chg="del">
          <ac:chgData name="Douglas Harder" userId="2b8d8b750cb213a7" providerId="LiveId" clId="{3E31623D-DFE8-4221-9D6B-1D78DBFE8712}" dt="2024-09-24T18:16:34.539" v="0"/>
          <ac:picMkLst>
            <pc:docMk/>
            <pc:sldMk cId="2456468352" sldId="667"/>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3480338384" sldId="668"/>
        </pc:sldMkLst>
        <pc:picChg chg="del">
          <ac:chgData name="Douglas Harder" userId="2b8d8b750cb213a7" providerId="LiveId" clId="{3E31623D-DFE8-4221-9D6B-1D78DBFE8712}" dt="2024-09-24T18:16:34.539" v="0"/>
          <ac:picMkLst>
            <pc:docMk/>
            <pc:sldMk cId="3480338384" sldId="668"/>
            <ac:picMk id="21" creationId="{47F95E5E-BC55-83B8-6CCA-48A0292B64D2}"/>
          </ac:picMkLst>
        </pc:picChg>
      </pc:sldChg>
      <pc:sldChg chg="delSp modTransition modAnim">
        <pc:chgData name="Douglas Harder" userId="2b8d8b750cb213a7" providerId="LiveId" clId="{3E31623D-DFE8-4221-9D6B-1D78DBFE8712}" dt="2024-09-24T18:16:36.765" v="12"/>
        <pc:sldMkLst>
          <pc:docMk/>
          <pc:sldMk cId="2208688374" sldId="669"/>
        </pc:sldMkLst>
        <pc:picChg chg="del">
          <ac:chgData name="Douglas Harder" userId="2b8d8b750cb213a7" providerId="LiveId" clId="{3E31623D-DFE8-4221-9D6B-1D78DBFE8712}" dt="2024-09-24T18:16:34.539" v="0"/>
          <ac:picMkLst>
            <pc:docMk/>
            <pc:sldMk cId="2208688374" sldId="669"/>
            <ac:picMk id="5"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2883559088" sldId="670"/>
        </pc:sldMkLst>
        <pc:spChg chg="mod">
          <ac:chgData name="Douglas Harder" userId="2b8d8b750cb213a7" providerId="LiveId" clId="{3E31623D-DFE8-4221-9D6B-1D78DBFE8712}" dt="2024-09-24T18:16:34.634" v="5" actId="27636"/>
          <ac:spMkLst>
            <pc:docMk/>
            <pc:sldMk cId="2883559088" sldId="670"/>
            <ac:spMk id="3" creationId="{00000000-0000-0000-0000-000000000000}"/>
          </ac:spMkLst>
        </pc:spChg>
        <pc:picChg chg="del">
          <ac:chgData name="Douglas Harder" userId="2b8d8b750cb213a7" providerId="LiveId" clId="{3E31623D-DFE8-4221-9D6B-1D78DBFE8712}" dt="2024-09-24T18:16:34.539" v="0"/>
          <ac:picMkLst>
            <pc:docMk/>
            <pc:sldMk cId="2883559088" sldId="670"/>
            <ac:picMk id="5"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1031507917" sldId="671"/>
        </pc:sldMkLst>
        <pc:spChg chg="mod">
          <ac:chgData name="Douglas Harder" userId="2b8d8b750cb213a7" providerId="LiveId" clId="{3E31623D-DFE8-4221-9D6B-1D78DBFE8712}" dt="2024-09-24T18:16:34.671" v="9" actId="27636"/>
          <ac:spMkLst>
            <pc:docMk/>
            <pc:sldMk cId="1031507917" sldId="671"/>
            <ac:spMk id="3" creationId="{00000000-0000-0000-0000-000000000000}"/>
          </ac:spMkLst>
        </pc:spChg>
        <pc:picChg chg="del">
          <ac:chgData name="Douglas Harder" userId="2b8d8b750cb213a7" providerId="LiveId" clId="{3E31623D-DFE8-4221-9D6B-1D78DBFE8712}" dt="2024-09-24T18:16:34.539" v="0"/>
          <ac:picMkLst>
            <pc:docMk/>
            <pc:sldMk cId="1031507917" sldId="671"/>
            <ac:picMk id="7" creationId="{00000000-0000-0000-0000-000000000000}"/>
          </ac:picMkLst>
        </pc:picChg>
      </pc:sldChg>
      <pc:sldChg chg="delSp modTransition modAnim">
        <pc:chgData name="Douglas Harder" userId="2b8d8b750cb213a7" providerId="LiveId" clId="{3E31623D-DFE8-4221-9D6B-1D78DBFE8712}" dt="2024-09-24T18:16:36.765" v="12"/>
        <pc:sldMkLst>
          <pc:docMk/>
          <pc:sldMk cId="949142826" sldId="672"/>
        </pc:sldMkLst>
        <pc:picChg chg="del">
          <ac:chgData name="Douglas Harder" userId="2b8d8b750cb213a7" providerId="LiveId" clId="{3E31623D-DFE8-4221-9D6B-1D78DBFE8712}" dt="2024-09-24T18:16:34.539" v="0"/>
          <ac:picMkLst>
            <pc:docMk/>
            <pc:sldMk cId="949142826" sldId="672"/>
            <ac:picMk id="5" creationId="{00000000-0000-0000-0000-000000000000}"/>
          </ac:picMkLst>
        </pc:picChg>
      </pc:sldChg>
      <pc:sldChg chg="delSp modTransition modAnim">
        <pc:chgData name="Douglas Harder" userId="2b8d8b750cb213a7" providerId="LiveId" clId="{3E31623D-DFE8-4221-9D6B-1D78DBFE8712}" dt="2024-09-24T18:16:36.765" v="12"/>
        <pc:sldMkLst>
          <pc:docMk/>
          <pc:sldMk cId="2554778246" sldId="675"/>
        </pc:sldMkLst>
        <pc:picChg chg="del">
          <ac:chgData name="Douglas Harder" userId="2b8d8b750cb213a7" providerId="LiveId" clId="{3E31623D-DFE8-4221-9D6B-1D78DBFE8712}" dt="2024-09-24T18:16:34.539" v="0"/>
          <ac:picMkLst>
            <pc:docMk/>
            <pc:sldMk cId="2554778246" sldId="675"/>
            <ac:picMk id="7" creationId="{00000000-0000-0000-0000-000000000000}"/>
          </ac:picMkLst>
        </pc:picChg>
      </pc:sldChg>
      <pc:sldChg chg="delSp modTransition modAnim">
        <pc:chgData name="Douglas Harder" userId="2b8d8b750cb213a7" providerId="LiveId" clId="{3E31623D-DFE8-4221-9D6B-1D78DBFE8712}" dt="2024-09-24T18:16:36.765" v="12"/>
        <pc:sldMkLst>
          <pc:docMk/>
          <pc:sldMk cId="2925777258" sldId="676"/>
        </pc:sldMkLst>
        <pc:picChg chg="del">
          <ac:chgData name="Douglas Harder" userId="2b8d8b750cb213a7" providerId="LiveId" clId="{3E31623D-DFE8-4221-9D6B-1D78DBFE8712}" dt="2024-09-24T18:16:34.539" v="0"/>
          <ac:picMkLst>
            <pc:docMk/>
            <pc:sldMk cId="2925777258" sldId="676"/>
            <ac:picMk id="4"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229893447" sldId="677"/>
        </pc:sldMkLst>
        <pc:spChg chg="mod">
          <ac:chgData name="Douglas Harder" userId="2b8d8b750cb213a7" providerId="LiveId" clId="{3E31623D-DFE8-4221-9D6B-1D78DBFE8712}" dt="2024-09-24T18:16:34.678" v="10" actId="27636"/>
          <ac:spMkLst>
            <pc:docMk/>
            <pc:sldMk cId="229893447" sldId="677"/>
            <ac:spMk id="3" creationId="{00000000-0000-0000-0000-000000000000}"/>
          </ac:spMkLst>
        </pc:spChg>
        <pc:picChg chg="del">
          <ac:chgData name="Douglas Harder" userId="2b8d8b750cb213a7" providerId="LiveId" clId="{3E31623D-DFE8-4221-9D6B-1D78DBFE8712}" dt="2024-09-24T18:16:34.539" v="0"/>
          <ac:picMkLst>
            <pc:docMk/>
            <pc:sldMk cId="229893447" sldId="677"/>
            <ac:picMk id="6" creationId="{00000000-0000-0000-0000-000000000000}"/>
          </ac:picMkLst>
        </pc:picChg>
      </pc:sldChg>
      <pc:sldChg chg="delSp modTransition modAnim">
        <pc:chgData name="Douglas Harder" userId="2b8d8b750cb213a7" providerId="LiveId" clId="{3E31623D-DFE8-4221-9D6B-1D78DBFE8712}" dt="2024-09-24T18:16:36.765" v="12"/>
        <pc:sldMkLst>
          <pc:docMk/>
          <pc:sldMk cId="2231353460" sldId="678"/>
        </pc:sldMkLst>
        <pc:picChg chg="del">
          <ac:chgData name="Douglas Harder" userId="2b8d8b750cb213a7" providerId="LiveId" clId="{3E31623D-DFE8-4221-9D6B-1D78DBFE8712}" dt="2024-09-24T18:16:34.539" v="0"/>
          <ac:picMkLst>
            <pc:docMk/>
            <pc:sldMk cId="2231353460" sldId="678"/>
            <ac:picMk id="6" creationId="{00000000-0000-0000-0000-000000000000}"/>
          </ac:picMkLst>
        </pc:picChg>
      </pc:sldChg>
      <pc:sldChg chg="delSp modSp mod modTransition modAnim">
        <pc:chgData name="Douglas Harder" userId="2b8d8b750cb213a7" providerId="LiveId" clId="{3E31623D-DFE8-4221-9D6B-1D78DBFE8712}" dt="2024-09-24T18:16:36.765" v="12"/>
        <pc:sldMkLst>
          <pc:docMk/>
          <pc:sldMk cId="2759956195" sldId="679"/>
        </pc:sldMkLst>
        <pc:spChg chg="mod">
          <ac:chgData name="Douglas Harder" userId="2b8d8b750cb213a7" providerId="LiveId" clId="{3E31623D-DFE8-4221-9D6B-1D78DBFE8712}" dt="2024-09-24T18:16:34.686" v="11" actId="27636"/>
          <ac:spMkLst>
            <pc:docMk/>
            <pc:sldMk cId="2759956195" sldId="679"/>
            <ac:spMk id="3" creationId="{00000000-0000-0000-0000-000000000000}"/>
          </ac:spMkLst>
        </pc:spChg>
        <pc:picChg chg="del">
          <ac:chgData name="Douglas Harder" userId="2b8d8b750cb213a7" providerId="LiveId" clId="{3E31623D-DFE8-4221-9D6B-1D78DBFE8712}" dt="2024-09-24T18:16:34.539" v="0"/>
          <ac:picMkLst>
            <pc:docMk/>
            <pc:sldMk cId="2759956195" sldId="679"/>
            <ac:picMk id="6" creationId="{00000000-0000-0000-0000-000000000000}"/>
          </ac:picMkLst>
        </pc:picChg>
      </pc:sldChg>
      <pc:sldChg chg="delSp modTransition modAnim">
        <pc:chgData name="Douglas Harder" userId="2b8d8b750cb213a7" providerId="LiveId" clId="{3E31623D-DFE8-4221-9D6B-1D78DBFE8712}" dt="2024-09-24T18:16:36.765" v="12"/>
        <pc:sldMkLst>
          <pc:docMk/>
          <pc:sldMk cId="1075882375" sldId="680"/>
        </pc:sldMkLst>
        <pc:picChg chg="del">
          <ac:chgData name="Douglas Harder" userId="2b8d8b750cb213a7" providerId="LiveId" clId="{3E31623D-DFE8-4221-9D6B-1D78DBFE8712}" dt="2024-09-24T18:16:34.539" v="0"/>
          <ac:picMkLst>
            <pc:docMk/>
            <pc:sldMk cId="1075882375" sldId="680"/>
            <ac:picMk id="6" creationId="{00000000-0000-0000-0000-000000000000}"/>
          </ac:picMkLst>
        </pc:picChg>
      </pc:sldChg>
      <pc:sldChg chg="delSp modTransition modAnim">
        <pc:chgData name="Douglas Harder" userId="2b8d8b750cb213a7" providerId="LiveId" clId="{3E31623D-DFE8-4221-9D6B-1D78DBFE8712}" dt="2024-09-24T18:16:36.765" v="12"/>
        <pc:sldMkLst>
          <pc:docMk/>
          <pc:sldMk cId="2852793620" sldId="681"/>
        </pc:sldMkLst>
        <pc:picChg chg="del">
          <ac:chgData name="Douglas Harder" userId="2b8d8b750cb213a7" providerId="LiveId" clId="{3E31623D-DFE8-4221-9D6B-1D78DBFE8712}" dt="2024-09-24T18:16:34.539" v="0"/>
          <ac:picMkLst>
            <pc:docMk/>
            <pc:sldMk cId="2852793620" sldId="681"/>
            <ac:picMk id="6" creationId="{00000000-0000-0000-0000-000000000000}"/>
          </ac:picMkLst>
        </pc:picChg>
      </pc:sldChg>
      <pc:sldChg chg="delSp modTransition modAnim">
        <pc:chgData name="Douglas Harder" userId="2b8d8b750cb213a7" providerId="LiveId" clId="{3E31623D-DFE8-4221-9D6B-1D78DBFE8712}" dt="2024-09-24T18:16:36.765" v="12"/>
        <pc:sldMkLst>
          <pc:docMk/>
          <pc:sldMk cId="3349083087" sldId="682"/>
        </pc:sldMkLst>
        <pc:picChg chg="del">
          <ac:chgData name="Douglas Harder" userId="2b8d8b750cb213a7" providerId="LiveId" clId="{3E31623D-DFE8-4221-9D6B-1D78DBFE8712}" dt="2024-09-24T18:16:34.539" v="0"/>
          <ac:picMkLst>
            <pc:docMk/>
            <pc:sldMk cId="3349083087" sldId="682"/>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3534165761" sldId="683"/>
        </pc:sldMkLst>
        <pc:picChg chg="del">
          <ac:chgData name="Douglas Harder" userId="2b8d8b750cb213a7" providerId="LiveId" clId="{3E31623D-DFE8-4221-9D6B-1D78DBFE8712}" dt="2024-09-24T18:16:34.539" v="0"/>
          <ac:picMkLst>
            <pc:docMk/>
            <pc:sldMk cId="3534165761" sldId="683"/>
            <ac:picMk id="4" creationId="{00000000-0000-0000-0000-000000000000}"/>
          </ac:picMkLst>
        </pc:picChg>
      </pc:sldChg>
      <pc:sldChg chg="delSp modTransition modAnim">
        <pc:chgData name="Douglas Harder" userId="2b8d8b750cb213a7" providerId="LiveId" clId="{3E31623D-DFE8-4221-9D6B-1D78DBFE8712}" dt="2024-09-24T18:16:36.765" v="12"/>
        <pc:sldMkLst>
          <pc:docMk/>
          <pc:sldMk cId="2841689276" sldId="684"/>
        </pc:sldMkLst>
        <pc:picChg chg="del">
          <ac:chgData name="Douglas Harder" userId="2b8d8b750cb213a7" providerId="LiveId" clId="{3E31623D-DFE8-4221-9D6B-1D78DBFE8712}" dt="2024-09-24T18:16:34.539" v="0"/>
          <ac:picMkLst>
            <pc:docMk/>
            <pc:sldMk cId="2841689276" sldId="684"/>
            <ac:picMk id="6" creationId="{4BB5641C-B87F-7BD2-80B5-BD75C8AF57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2024-09-27</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9/27/2024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19</a:t>
            </a:fld>
            <a:endParaRPr lang="en-CA"/>
          </a:p>
        </p:txBody>
      </p:sp>
    </p:spTree>
    <p:extLst>
      <p:ext uri="{BB962C8B-B14F-4D97-AF65-F5344CB8AC3E}">
        <p14:creationId xmlns:p14="http://schemas.microsoft.com/office/powerpoint/2010/main" val="238480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20</a:t>
            </a:fld>
            <a:endParaRPr lang="en-CA"/>
          </a:p>
        </p:txBody>
      </p:sp>
    </p:spTree>
    <p:extLst>
      <p:ext uri="{BB962C8B-B14F-4D97-AF65-F5344CB8AC3E}">
        <p14:creationId xmlns:p14="http://schemas.microsoft.com/office/powerpoint/2010/main" val="238480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38</a:t>
            </a:fld>
            <a:endParaRPr lang="en-CA"/>
          </a:p>
        </p:txBody>
      </p:sp>
    </p:spTree>
    <p:extLst>
      <p:ext uri="{BB962C8B-B14F-4D97-AF65-F5344CB8AC3E}">
        <p14:creationId xmlns:p14="http://schemas.microsoft.com/office/powerpoint/2010/main" val="2384800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Integer data types</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Integer data types</a:t>
            </a: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olas" panose="020B0609020204030204" pitchFamily="49" charset="0"/>
              </a:rPr>
              <a:t>unsigned </a:t>
            </a:r>
            <a:r>
              <a:rPr lang="en-CA" dirty="0" err="1">
                <a:latin typeface="Consolas" panose="020B0609020204030204" pitchFamily="49" charset="0"/>
              </a:rPr>
              <a:t>int</a:t>
            </a:r>
            <a:endParaRPr lang="en-CA" dirty="0">
              <a:latin typeface="Consolas" panose="020B0609020204030204" pitchFamily="49" charset="0"/>
            </a:endParaRPr>
          </a:p>
        </p:txBody>
      </p:sp>
      <p:sp>
        <p:nvSpPr>
          <p:cNvPr id="3" name="Content Placeholder 2"/>
          <p:cNvSpPr>
            <a:spLocks noGrp="1"/>
          </p:cNvSpPr>
          <p:nvPr>
            <p:ph idx="1"/>
          </p:nvPr>
        </p:nvSpPr>
        <p:spPr/>
        <p:txBody>
          <a:bodyPr>
            <a:normAutofit fontScale="92500" lnSpcReduction="10000"/>
          </a:bodyPr>
          <a:lstStyle/>
          <a:p>
            <a:r>
              <a:rPr lang="en-US" dirty="0"/>
              <a:t>Suppose you are counting events in an embedded system</a:t>
            </a:r>
          </a:p>
          <a:p>
            <a:pPr lvl="1"/>
            <a:r>
              <a:rPr lang="en-US" dirty="0"/>
              <a:t>In such cases, you never need negative numbers</a:t>
            </a:r>
          </a:p>
          <a:p>
            <a:pPr lvl="1"/>
            <a:endParaRPr lang="en-US" dirty="0"/>
          </a:p>
          <a:p>
            <a:r>
              <a:rPr lang="en-US" dirty="0"/>
              <a:t>There is a type for this in C++:</a:t>
            </a:r>
          </a:p>
          <a:p>
            <a:pPr marL="0" indent="0">
              <a:buNone/>
            </a:pPr>
            <a:r>
              <a:rPr lang="en-US" dirty="0"/>
              <a:t>	</a:t>
            </a:r>
            <a:r>
              <a:rPr lang="en-US" dirty="0">
                <a:latin typeface="Consolas" panose="020B0609020204030204" pitchFamily="49" charset="0"/>
              </a:rPr>
              <a:t>unsigned </a:t>
            </a:r>
            <a:r>
              <a:rPr lang="en-US" dirty="0" err="1">
                <a:latin typeface="Consolas" panose="020B0609020204030204" pitchFamily="49" charset="0"/>
              </a:rPr>
              <a:t>int</a:t>
            </a:r>
            <a:endParaRPr lang="en-US" dirty="0">
              <a:latin typeface="Consolas" panose="020B0609020204030204" pitchFamily="49" charset="0"/>
            </a:endParaRPr>
          </a:p>
          <a:p>
            <a:pPr lvl="0"/>
            <a:endParaRPr lang="en-US" dirty="0">
              <a:solidFill>
                <a:prstClr val="black"/>
              </a:solidFill>
            </a:endParaRPr>
          </a:p>
          <a:p>
            <a:pPr lvl="1"/>
            <a:r>
              <a:rPr lang="en-US" dirty="0">
                <a:solidFill>
                  <a:prstClr val="black"/>
                </a:solidFill>
              </a:rPr>
              <a:t>Note that the compiler interprets this as a single type</a:t>
            </a:r>
            <a:endParaRPr lang="en-US" sz="1800" dirty="0">
              <a:solidFill>
                <a:prstClr val="black"/>
              </a:solidFill>
            </a:endParaRPr>
          </a:p>
          <a:p>
            <a:pPr lvl="2"/>
            <a:r>
              <a:rPr lang="en-US" dirty="0">
                <a:solidFill>
                  <a:prstClr val="black"/>
                </a:solidFill>
              </a:rPr>
              <a:t>The authors of C could have chosen </a:t>
            </a:r>
            <a:r>
              <a:rPr lang="en-US" dirty="0" err="1">
                <a:solidFill>
                  <a:prstClr val="black"/>
                </a:solidFill>
                <a:latin typeface="Consolas" panose="020B0609020204030204" pitchFamily="49" charset="0"/>
              </a:rPr>
              <a:t>unsigned_int</a:t>
            </a:r>
            <a:r>
              <a:rPr lang="en-US" dirty="0">
                <a:solidFill>
                  <a:prstClr val="black"/>
                </a:solidFill>
              </a:rPr>
              <a:t>,</a:t>
            </a:r>
          </a:p>
          <a:p>
            <a:pPr marL="914400" lvl="2" indent="0">
              <a:buNone/>
            </a:pPr>
            <a:r>
              <a:rPr lang="en-US" dirty="0">
                <a:solidFill>
                  <a:prstClr val="black"/>
                </a:solidFill>
              </a:rPr>
              <a:t>	but they chose to add an additional keyword </a:t>
            </a:r>
            <a:r>
              <a:rPr lang="en-US" dirty="0">
                <a:solidFill>
                  <a:prstClr val="black"/>
                </a:solidFill>
                <a:latin typeface="Consolas" panose="020B0609020204030204" pitchFamily="49" charset="0"/>
              </a:rPr>
              <a:t>unsigned</a:t>
            </a:r>
          </a:p>
          <a:p>
            <a:pPr marL="914400" lvl="2" indent="0">
              <a:buNone/>
            </a:pPr>
            <a:endParaRPr lang="en-US" dirty="0">
              <a:solidFill>
                <a:prstClr val="black"/>
              </a:solidFill>
            </a:endParaRPr>
          </a:p>
          <a:p>
            <a:r>
              <a:rPr lang="en-US" dirty="0">
                <a:solidFill>
                  <a:prstClr val="black"/>
                </a:solidFill>
              </a:rPr>
              <a:t>All 32 bits of an </a:t>
            </a:r>
            <a:r>
              <a:rPr lang="en-US" dirty="0">
                <a:solidFill>
                  <a:prstClr val="black"/>
                </a:solidFill>
                <a:latin typeface="Consolas" panose="020B0609020204030204" pitchFamily="49" charset="0"/>
              </a:rPr>
              <a:t>unsigned </a:t>
            </a:r>
            <a:r>
              <a:rPr lang="en-US" dirty="0" err="1">
                <a:solidFill>
                  <a:prstClr val="black"/>
                </a:solidFill>
                <a:latin typeface="Consolas" panose="020B0609020204030204" pitchFamily="49" charset="0"/>
              </a:rPr>
              <a:t>int</a:t>
            </a:r>
            <a:r>
              <a:rPr lang="en-US" dirty="0">
                <a:solidFill>
                  <a:prstClr val="black"/>
                </a:solidFill>
                <a:latin typeface="Consolas" panose="020B0609020204030204" pitchFamily="49" charset="0"/>
              </a:rPr>
              <a:t> </a:t>
            </a:r>
            <a:r>
              <a:rPr lang="en-US" dirty="0">
                <a:solidFill>
                  <a:prstClr val="black"/>
                </a:solidFill>
              </a:rPr>
              <a:t>are used for storing positive integers:</a:t>
            </a:r>
          </a:p>
          <a:p>
            <a:pPr lvl="1"/>
            <a:r>
              <a:rPr lang="en-US" dirty="0">
                <a:solidFill>
                  <a:prstClr val="black"/>
                </a:solidFill>
              </a:rPr>
              <a:t>Values between </a:t>
            </a:r>
            <a:r>
              <a:rPr lang="en-US" dirty="0">
                <a:solidFill>
                  <a:prstClr val="black"/>
                </a:solidFill>
                <a:latin typeface="Times New Roman" panose="02020603050405020304" pitchFamily="18" charset="0"/>
                <a:cs typeface="Times New Roman" panose="02020603050405020304" pitchFamily="18" charset="0"/>
              </a:rPr>
              <a:t>0</a:t>
            </a:r>
            <a:r>
              <a:rPr lang="en-US" dirty="0">
                <a:solidFill>
                  <a:prstClr val="black"/>
                </a:solidFill>
              </a:rPr>
              <a:t> and </a:t>
            </a:r>
            <a:r>
              <a:rPr lang="en-US" dirty="0">
                <a:solidFill>
                  <a:prstClr val="black"/>
                </a:solidFill>
                <a:latin typeface="Times New Roman" panose="02020603050405020304" pitchFamily="18" charset="0"/>
                <a:cs typeface="Times New Roman" panose="02020603050405020304" pitchFamily="18" charset="0"/>
              </a:rPr>
              <a:t>2</a:t>
            </a:r>
            <a:r>
              <a:rPr lang="en-US" baseline="30000" dirty="0">
                <a:solidFill>
                  <a:prstClr val="black"/>
                </a:solidFill>
                <a:latin typeface="Times New Roman" panose="02020603050405020304" pitchFamily="18" charset="0"/>
                <a:cs typeface="Times New Roman" panose="02020603050405020304" pitchFamily="18" charset="0"/>
              </a:rPr>
              <a:t>32</a:t>
            </a:r>
            <a:r>
              <a:rPr lang="en-US" dirty="0">
                <a:solidFill>
                  <a:prstClr val="black"/>
                </a:solidFill>
                <a:latin typeface="Times New Roman" panose="02020603050405020304" pitchFamily="18" charset="0"/>
                <a:cs typeface="Times New Roman" panose="02020603050405020304" pitchFamily="18" charset="0"/>
              </a:rPr>
              <a:t> – 1</a:t>
            </a:r>
            <a:r>
              <a:rPr lang="en-US" dirty="0">
                <a:solidFill>
                  <a:prstClr val="black"/>
                </a:solidFill>
              </a:rPr>
              <a:t>,</a:t>
            </a:r>
          </a:p>
          <a:p>
            <a:pPr marL="457200" lvl="1" indent="0">
              <a:buNone/>
            </a:pPr>
            <a:r>
              <a:rPr lang="en-US" dirty="0">
                <a:solidFill>
                  <a:prstClr val="black"/>
                </a:solidFill>
              </a:rPr>
              <a:t>	or </a:t>
            </a:r>
            <a:r>
              <a:rPr lang="en-US" dirty="0">
                <a:solidFill>
                  <a:prstClr val="black"/>
                </a:solidFill>
                <a:latin typeface="Times New Roman" panose="02020603050405020304" pitchFamily="18" charset="0"/>
                <a:cs typeface="Times New Roman" panose="02020603050405020304" pitchFamily="18" charset="0"/>
              </a:rPr>
              <a:t>0</a:t>
            </a:r>
            <a:r>
              <a:rPr lang="en-US" dirty="0">
                <a:solidFill>
                  <a:prstClr val="black"/>
                </a:solidFill>
              </a:rPr>
              <a:t> and </a:t>
            </a:r>
            <a:r>
              <a:rPr lang="en-US" dirty="0">
                <a:solidFill>
                  <a:prstClr val="black"/>
                </a:solidFill>
                <a:latin typeface="Times New Roman" panose="02020603050405020304" pitchFamily="18" charset="0"/>
                <a:cs typeface="Times New Roman" panose="02020603050405020304" pitchFamily="18" charset="0"/>
              </a:rPr>
              <a:t>4294967295</a:t>
            </a:r>
          </a:p>
          <a:p>
            <a:pPr lvl="1"/>
            <a:r>
              <a:rPr lang="en-US" dirty="0">
                <a:solidFill>
                  <a:prstClr val="black"/>
                </a:solidFill>
              </a:rPr>
              <a:t>Think of this as values between </a:t>
            </a:r>
            <a:r>
              <a:rPr lang="en-US" dirty="0">
                <a:solidFill>
                  <a:prstClr val="black"/>
                </a:solidFill>
                <a:latin typeface="Times New Roman" panose="02020603050405020304" pitchFamily="18" charset="0"/>
                <a:cs typeface="Times New Roman" panose="02020603050405020304" pitchFamily="18" charset="0"/>
              </a:rPr>
              <a:t>0</a:t>
            </a:r>
            <a:r>
              <a:rPr lang="en-US" dirty="0">
                <a:solidFill>
                  <a:prstClr val="black"/>
                </a:solidFill>
              </a:rPr>
              <a:t> and </a:t>
            </a:r>
            <a:r>
              <a:rPr lang="en-US" dirty="0">
                <a:solidFill>
                  <a:prstClr val="black"/>
                </a:solidFill>
                <a:latin typeface="Times New Roman" panose="02020603050405020304" pitchFamily="18" charset="0"/>
                <a:cs typeface="Times New Roman" panose="02020603050405020304" pitchFamily="18" charset="0"/>
              </a:rPr>
              <a:t>4</a:t>
            </a:r>
            <a:r>
              <a:rPr lang="en-US" dirty="0">
                <a:solidFill>
                  <a:prstClr val="black"/>
                </a:solidFill>
              </a:rPr>
              <a:t> billion</a:t>
            </a:r>
          </a:p>
        </p:txBody>
      </p:sp>
    </p:spTree>
    <p:custDataLst>
      <p:tags r:id="rId1"/>
    </p:custDataLst>
    <p:extLst>
      <p:ext uri="{BB962C8B-B14F-4D97-AF65-F5344CB8AC3E}">
        <p14:creationId xmlns:p14="http://schemas.microsoft.com/office/powerpoint/2010/main" val="6470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Wasted memory?</a:t>
            </a:r>
          </a:p>
        </p:txBody>
      </p:sp>
      <p:sp>
        <p:nvSpPr>
          <p:cNvPr id="3" name="Content Placeholder 2"/>
          <p:cNvSpPr>
            <a:spLocks noGrp="1"/>
          </p:cNvSpPr>
          <p:nvPr>
            <p:ph idx="1"/>
          </p:nvPr>
        </p:nvSpPr>
        <p:spPr/>
        <p:txBody>
          <a:bodyPr/>
          <a:lstStyle/>
          <a:p>
            <a:r>
              <a:rPr lang="en-US" dirty="0"/>
              <a:t>Suppose you know you only need values no larger than </a:t>
            </a:r>
            <a:r>
              <a:rPr lang="en-US" dirty="0">
                <a:latin typeface="Times New Roman" panose="02020603050405020304" pitchFamily="18" charset="0"/>
                <a:cs typeface="Times New Roman" panose="02020603050405020304" pitchFamily="18" charset="0"/>
              </a:rPr>
              <a:t>100</a:t>
            </a:r>
            <a:r>
              <a:rPr lang="en-US" dirty="0"/>
              <a:t> or </a:t>
            </a:r>
            <a:r>
              <a:rPr lang="en-US" dirty="0">
                <a:latin typeface="Times New Roman" panose="02020603050405020304" pitchFamily="18" charset="0"/>
                <a:cs typeface="Times New Roman" panose="02020603050405020304" pitchFamily="18" charset="0"/>
              </a:rPr>
              <a:t>1000</a:t>
            </a:r>
            <a:endParaRPr lang="en-US" dirty="0"/>
          </a:p>
          <a:p>
            <a:pPr lvl="1"/>
            <a:r>
              <a:rPr lang="en-US" dirty="0"/>
              <a:t>This requires no more than </a:t>
            </a:r>
            <a:r>
              <a:rPr lang="en-US" dirty="0">
                <a:latin typeface="Times New Roman" panose="02020603050405020304" pitchFamily="18" charset="0"/>
                <a:cs typeface="Times New Roman" panose="02020603050405020304" pitchFamily="18" charset="0"/>
              </a:rPr>
              <a:t>10</a:t>
            </a:r>
            <a:r>
              <a:rPr lang="en-US" dirty="0"/>
              <a:t> bits</a:t>
            </a:r>
          </a:p>
          <a:p>
            <a:pPr lvl="1"/>
            <a:r>
              <a:rPr lang="en-US" dirty="0"/>
              <a:t>Isn’t this potentially wasted memory?</a:t>
            </a:r>
          </a:p>
          <a:p>
            <a:pPr lvl="2"/>
            <a:r>
              <a:rPr lang="en-US" dirty="0"/>
              <a:t>In an embedded system, this can cause significant issues:</a:t>
            </a:r>
          </a:p>
          <a:p>
            <a:pPr lvl="3"/>
            <a:r>
              <a:rPr lang="en-US" dirty="0"/>
              <a:t>More memory requires more cost and power</a:t>
            </a:r>
          </a:p>
          <a:p>
            <a:pPr lvl="3"/>
            <a:r>
              <a:rPr lang="en-US" dirty="0"/>
              <a:t>More power requires larger batteries or reduced battery life</a:t>
            </a:r>
          </a:p>
          <a:p>
            <a:pPr lvl="3"/>
            <a:r>
              <a:rPr lang="en-US" dirty="0"/>
              <a:t>More memory also produces more heat,</a:t>
            </a:r>
          </a:p>
          <a:p>
            <a:pPr marL="1371600" lvl="3" indent="0">
              <a:buNone/>
            </a:pPr>
            <a:r>
              <a:rPr lang="en-US" dirty="0"/>
              <a:t>	which requires more cooling</a:t>
            </a:r>
          </a:p>
        </p:txBody>
      </p:sp>
    </p:spTree>
    <p:custDataLst>
      <p:tags r:id="rId1"/>
    </p:custDataLst>
    <p:extLst>
      <p:ext uri="{BB962C8B-B14F-4D97-AF65-F5344CB8AC3E}">
        <p14:creationId xmlns:p14="http://schemas.microsoft.com/office/powerpoint/2010/main" val="234465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integer types</a:t>
            </a:r>
          </a:p>
        </p:txBody>
      </p:sp>
      <p:sp>
        <p:nvSpPr>
          <p:cNvPr id="3" name="Content Placeholder 2"/>
          <p:cNvSpPr>
            <a:spLocks noGrp="1"/>
          </p:cNvSpPr>
          <p:nvPr>
            <p:ph idx="1"/>
          </p:nvPr>
        </p:nvSpPr>
        <p:spPr/>
        <p:txBody>
          <a:bodyPr/>
          <a:lstStyle/>
          <a:p>
            <a:r>
              <a:rPr lang="en-US" dirty="0"/>
              <a:t>Thus, C++ has other types:</a:t>
            </a:r>
          </a:p>
          <a:p>
            <a:pPr marL="0" indent="0">
              <a:buNone/>
            </a:pPr>
            <a:r>
              <a:rPr lang="en-US" sz="1800" dirty="0">
                <a:latin typeface="Consolas" panose="020B0609020204030204" pitchFamily="49" charset="0"/>
              </a:rPr>
              <a:t>    unsigned short	</a:t>
            </a:r>
            <a:r>
              <a:rPr lang="en-US" sz="1800" dirty="0">
                <a:latin typeface="Times New Roman" panose="02020603050405020304" pitchFamily="18" charset="0"/>
                <a:cs typeface="Times New Roman" panose="02020603050405020304" pitchFamily="18" charset="0"/>
              </a:rPr>
              <a:t>2</a:t>
            </a:r>
            <a:r>
              <a:rPr lang="en-US" sz="1800" dirty="0"/>
              <a:t> bytes or </a:t>
            </a:r>
            <a:r>
              <a:rPr lang="en-US" sz="1800" dirty="0">
                <a:latin typeface="Times New Roman" panose="02020603050405020304" pitchFamily="18" charset="0"/>
                <a:cs typeface="Times New Roman" panose="02020603050405020304" pitchFamily="18" charset="0"/>
              </a:rPr>
              <a:t>16</a:t>
            </a:r>
            <a:r>
              <a:rPr lang="en-US" sz="1800" dirty="0"/>
              <a:t> bits	</a:t>
            </a:r>
            <a:r>
              <a:rPr lang="en-US" sz="1800" dirty="0">
                <a:latin typeface="Times New Roman" panose="02020603050405020304" pitchFamily="18" charset="0"/>
                <a:cs typeface="Times New Roman" panose="02020603050405020304" pitchFamily="18" charset="0"/>
              </a:rPr>
              <a:t>0</a:t>
            </a:r>
            <a:r>
              <a:rPr lang="en-US" sz="1800" dirty="0"/>
              <a:t> and </a:t>
            </a:r>
            <a:r>
              <a:rPr lang="en-US" sz="1800" dirty="0">
                <a:latin typeface="Times New Roman" panose="02020603050405020304" pitchFamily="18" charset="0"/>
                <a:cs typeface="Times New Roman" panose="02020603050405020304" pitchFamily="18" charset="0"/>
              </a:rPr>
              <a:t>2</a:t>
            </a:r>
            <a:r>
              <a:rPr lang="en-US" sz="1800" baseline="30000" dirty="0">
                <a:latin typeface="Times New Roman" panose="02020603050405020304" pitchFamily="18" charset="0"/>
                <a:cs typeface="Times New Roman" panose="02020603050405020304" pitchFamily="18" charset="0"/>
              </a:rPr>
              <a:t>16</a:t>
            </a:r>
            <a:r>
              <a:rPr lang="en-US" sz="1800" dirty="0">
                <a:latin typeface="Times New Roman" panose="02020603050405020304" pitchFamily="18" charset="0"/>
                <a:cs typeface="Times New Roman" panose="02020603050405020304" pitchFamily="18" charset="0"/>
              </a:rPr>
              <a:t> – 1 = 65535</a:t>
            </a:r>
          </a:p>
          <a:p>
            <a:pPr marL="0" indent="0">
              <a:buNone/>
            </a:pPr>
            <a:r>
              <a:rPr lang="en-US" sz="1800" dirty="0">
                <a:latin typeface="Consolas" panose="020B0609020204030204" pitchFamily="49" charset="0"/>
              </a:rPr>
              <a:t>    unsigned long	</a:t>
            </a:r>
            <a:r>
              <a:rPr lang="en-US" sz="1800" dirty="0">
                <a:latin typeface="Times New Roman" panose="02020603050405020304" pitchFamily="18" charset="0"/>
                <a:cs typeface="Times New Roman" panose="02020603050405020304" pitchFamily="18" charset="0"/>
              </a:rPr>
              <a:t>8</a:t>
            </a:r>
            <a:r>
              <a:rPr lang="en-US" sz="1800" dirty="0"/>
              <a:t> bytes or 6</a:t>
            </a:r>
            <a:r>
              <a:rPr lang="en-US" sz="1800" dirty="0">
                <a:latin typeface="Times New Roman" panose="02020603050405020304" pitchFamily="18" charset="0"/>
                <a:cs typeface="Times New Roman" panose="02020603050405020304" pitchFamily="18" charset="0"/>
              </a:rPr>
              <a:t>4</a:t>
            </a:r>
            <a:r>
              <a:rPr lang="en-US" sz="1800" dirty="0"/>
              <a:t> bits	</a:t>
            </a:r>
            <a:r>
              <a:rPr lang="en-US" sz="1800" dirty="0">
                <a:latin typeface="Times New Roman" panose="02020603050405020304" pitchFamily="18" charset="0"/>
                <a:cs typeface="Times New Roman" panose="02020603050405020304" pitchFamily="18" charset="0"/>
              </a:rPr>
              <a:t>0</a:t>
            </a:r>
            <a:r>
              <a:rPr lang="en-US" sz="1800" dirty="0"/>
              <a:t> and </a:t>
            </a:r>
            <a:r>
              <a:rPr lang="en-US" sz="1800" dirty="0">
                <a:latin typeface="Times New Roman" panose="02020603050405020304" pitchFamily="18" charset="0"/>
                <a:cs typeface="Times New Roman" panose="02020603050405020304" pitchFamily="18" charset="0"/>
              </a:rPr>
              <a:t>2</a:t>
            </a:r>
            <a:r>
              <a:rPr lang="en-US" sz="1800" baseline="30000" dirty="0">
                <a:latin typeface="Times New Roman" panose="02020603050405020304" pitchFamily="18" charset="0"/>
                <a:cs typeface="Times New Roman" panose="02020603050405020304" pitchFamily="18" charset="0"/>
              </a:rPr>
              <a:t>64</a:t>
            </a:r>
            <a:r>
              <a:rPr lang="en-US" sz="1800" dirty="0">
                <a:latin typeface="Times New Roman" panose="02020603050405020304" pitchFamily="18" charset="0"/>
                <a:cs typeface="Times New Roman" panose="02020603050405020304" pitchFamily="18" charset="0"/>
              </a:rPr>
              <a:t> – 1 = 18.5 quintillion</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t>Now, some compilers are…peculiar</a:t>
            </a:r>
          </a:p>
          <a:p>
            <a:pPr lvl="1"/>
            <a:r>
              <a:rPr lang="en-US" sz="1700" dirty="0"/>
              <a:t>The Microsoft Visual Studio compiler is one such compiler…</a:t>
            </a:r>
          </a:p>
          <a:p>
            <a:pPr marL="0" indent="0">
              <a:buNone/>
            </a:pPr>
            <a:r>
              <a:rPr lang="en-US" sz="1800" dirty="0">
                <a:latin typeface="Consolas" panose="020B0609020204030204" pitchFamily="49" charset="0"/>
              </a:rPr>
              <a:t>  	  unsigned long	</a:t>
            </a:r>
            <a:r>
              <a:rPr lang="en-US" sz="1800" dirty="0">
                <a:latin typeface="Times New Roman" panose="02020603050405020304" pitchFamily="18" charset="0"/>
                <a:cs typeface="Times New Roman" panose="02020603050405020304" pitchFamily="18" charset="0"/>
              </a:rPr>
              <a:t>4</a:t>
            </a:r>
            <a:r>
              <a:rPr lang="en-US" sz="1800" dirty="0"/>
              <a:t> bytes or 32 bits	</a:t>
            </a: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lvl="1"/>
            <a:r>
              <a:rPr lang="en-US" sz="1700" dirty="0">
                <a:solidFill>
                  <a:prstClr val="black"/>
                </a:solidFill>
              </a:rPr>
              <a:t>This is the same as </a:t>
            </a:r>
            <a:r>
              <a:rPr lang="en-US" sz="1700" dirty="0">
                <a:solidFill>
                  <a:prstClr val="black"/>
                </a:solidFill>
                <a:latin typeface="Consolas" panose="020B0609020204030204" pitchFamily="49" charset="0"/>
              </a:rPr>
              <a:t>unsigned </a:t>
            </a:r>
            <a:r>
              <a:rPr lang="en-US" sz="1700" dirty="0" err="1">
                <a:solidFill>
                  <a:prstClr val="black"/>
                </a:solidFill>
                <a:latin typeface="Consolas" panose="020B0609020204030204" pitchFamily="49" charset="0"/>
              </a:rPr>
              <a:t>int</a:t>
            </a:r>
            <a:r>
              <a:rPr lang="en-US" sz="1700" dirty="0">
                <a:solidFill>
                  <a:prstClr val="black"/>
                </a:solidFill>
              </a:rPr>
              <a:t>!</a:t>
            </a:r>
          </a:p>
          <a:p>
            <a:pPr lvl="2"/>
            <a:r>
              <a:rPr lang="en-US" sz="1600" dirty="0">
                <a:solidFill>
                  <a:prstClr val="black"/>
                </a:solidFill>
              </a:rPr>
              <a:t>To get 64 bits, you must use</a:t>
            </a:r>
          </a:p>
          <a:p>
            <a:pPr marL="0" indent="0" algn="ctr">
              <a:buNone/>
            </a:pPr>
            <a:r>
              <a:rPr lang="en-US" sz="1800" dirty="0">
                <a:latin typeface="Consolas" panose="020B0609020204030204" pitchFamily="49" charset="0"/>
              </a:rPr>
              <a:t>unsigned long </a:t>
            </a:r>
            <a:r>
              <a:rPr lang="en-US" sz="1800" dirty="0" err="1">
                <a:latin typeface="Consolas" panose="020B0609020204030204" pitchFamily="49" charset="0"/>
              </a:rPr>
              <a:t>long</a:t>
            </a:r>
            <a:endParaRPr lang="en-US" sz="1800" dirty="0">
              <a:solidFill>
                <a:prstClr val="black"/>
              </a:solidFill>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9222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integer types</a:t>
            </a:r>
          </a:p>
        </p:txBody>
      </p:sp>
      <p:sp>
        <p:nvSpPr>
          <p:cNvPr id="3" name="Content Placeholder 2"/>
          <p:cNvSpPr>
            <a:spLocks noGrp="1"/>
          </p:cNvSpPr>
          <p:nvPr>
            <p:ph idx="1"/>
          </p:nvPr>
        </p:nvSpPr>
        <p:spPr>
          <a:xfrm>
            <a:off x="457200" y="1600200"/>
            <a:ext cx="8579296" cy="4525963"/>
          </a:xfrm>
        </p:spPr>
        <p:txBody>
          <a:bodyPr/>
          <a:lstStyle/>
          <a:p>
            <a:r>
              <a:rPr lang="en-US" dirty="0"/>
              <a:t>There is one final integer datatype:</a:t>
            </a:r>
          </a:p>
          <a:p>
            <a:pPr marL="0" indent="0">
              <a:buNone/>
            </a:pPr>
            <a:r>
              <a:rPr lang="en-US" sz="1800" dirty="0">
                <a:latin typeface="Consolas" panose="020B0609020204030204" pitchFamily="49" charset="0"/>
              </a:rPr>
              <a:t>    unsigned char	</a:t>
            </a:r>
            <a:r>
              <a:rPr lang="en-US" sz="1800" dirty="0">
                <a:latin typeface="Times New Roman" panose="02020603050405020304" pitchFamily="18" charset="0"/>
                <a:cs typeface="Times New Roman" panose="02020603050405020304" pitchFamily="18" charset="0"/>
              </a:rPr>
              <a:t>1</a:t>
            </a:r>
            <a:r>
              <a:rPr lang="en-US" sz="1800" dirty="0"/>
              <a:t> byte or </a:t>
            </a:r>
            <a:r>
              <a:rPr lang="en-US" sz="1800" dirty="0">
                <a:latin typeface="Times New Roman" panose="02020603050405020304" pitchFamily="18" charset="0"/>
                <a:cs typeface="Times New Roman" panose="02020603050405020304" pitchFamily="18" charset="0"/>
              </a:rPr>
              <a:t>8</a:t>
            </a:r>
            <a:r>
              <a:rPr lang="en-US" sz="1800" dirty="0"/>
              <a:t> bits	</a:t>
            </a:r>
            <a:r>
              <a:rPr lang="en-US" sz="1800" dirty="0">
                <a:latin typeface="Times New Roman" panose="02020603050405020304" pitchFamily="18" charset="0"/>
                <a:cs typeface="Times New Roman" panose="02020603050405020304" pitchFamily="18" charset="0"/>
              </a:rPr>
              <a:t>0</a:t>
            </a:r>
            <a:r>
              <a:rPr lang="en-US" sz="1800" dirty="0"/>
              <a:t> and </a:t>
            </a:r>
            <a:r>
              <a:rPr lang="en-US" sz="1800" dirty="0">
                <a:latin typeface="Times New Roman" panose="02020603050405020304" pitchFamily="18" charset="0"/>
                <a:cs typeface="Times New Roman" panose="02020603050405020304" pitchFamily="18" charset="0"/>
              </a:rPr>
              <a:t>2</a:t>
            </a:r>
            <a:r>
              <a:rPr lang="en-US" sz="1800" baseline="30000" dirty="0">
                <a:latin typeface="Times New Roman" panose="02020603050405020304" pitchFamily="18" charset="0"/>
                <a:cs typeface="Times New Roman" panose="02020603050405020304" pitchFamily="18" charset="0"/>
              </a:rPr>
              <a:t>8</a:t>
            </a:r>
            <a:r>
              <a:rPr lang="en-US" sz="1800" dirty="0">
                <a:latin typeface="Times New Roman" panose="02020603050405020304" pitchFamily="18" charset="0"/>
                <a:cs typeface="Times New Roman" panose="02020603050405020304" pitchFamily="18" charset="0"/>
              </a:rPr>
              <a:t> – 1 = 255</a:t>
            </a:r>
          </a:p>
          <a:p>
            <a:endParaRPr lang="en-US" sz="1800" dirty="0"/>
          </a:p>
          <a:p>
            <a:pPr lvl="1"/>
            <a:r>
              <a:rPr lang="en-US" sz="1700" dirty="0"/>
              <a:t>If you ever try to print such an integer,</a:t>
            </a:r>
          </a:p>
          <a:p>
            <a:pPr marL="457200" lvl="1" indent="0">
              <a:buNone/>
            </a:pPr>
            <a:r>
              <a:rPr lang="en-US" sz="1700" dirty="0">
                <a:latin typeface="Times New Roman" panose="02020603050405020304" pitchFamily="18" charset="0"/>
                <a:cs typeface="Times New Roman" panose="02020603050405020304" pitchFamily="18" charset="0"/>
              </a:rPr>
              <a:t>	it will still try to interpret it as a letter</a:t>
            </a:r>
          </a:p>
          <a:p>
            <a:pPr marL="457200" lvl="1" indent="0">
              <a:buNone/>
            </a:pPr>
            <a:endParaRPr lang="en-US" sz="1700" dirty="0">
              <a:latin typeface="Times New Roman" panose="02020603050405020304" pitchFamily="18" charset="0"/>
              <a:cs typeface="Times New Roman" panose="02020603050405020304" pitchFamily="18" charset="0"/>
            </a:endParaRPr>
          </a:p>
          <a:p>
            <a:pPr marL="457200" lvl="1" indent="0">
              <a:buNone/>
            </a:pPr>
            <a:r>
              <a:rPr lang="en-US" sz="1600" dirty="0" err="1">
                <a:latin typeface="Consolas" panose="020B0609020204030204" pitchFamily="49" charset="0"/>
                <a:cs typeface="Times New Roman" panose="02020603050405020304" pitchFamily="18" charset="0"/>
              </a:rPr>
              <a:t>int</a:t>
            </a:r>
            <a:r>
              <a:rPr lang="en-US" sz="1600" dirty="0">
                <a:latin typeface="Consolas" panose="020B0609020204030204" pitchFamily="49" charset="0"/>
                <a:cs typeface="Times New Roman" panose="02020603050405020304" pitchFamily="18" charset="0"/>
              </a:rPr>
              <a:t> main() {</a:t>
            </a:r>
          </a:p>
          <a:p>
            <a:pPr marL="457200" lvl="1" indent="0">
              <a:buNone/>
            </a:pPr>
            <a:r>
              <a:rPr lang="en-US" sz="1600" dirty="0">
                <a:latin typeface="Consolas" panose="020B0609020204030204" pitchFamily="49" charset="0"/>
                <a:cs typeface="Times New Roman" panose="02020603050405020304" pitchFamily="18" charset="0"/>
              </a:rPr>
              <a:t>    for ( unsigned char k{32}; k &lt; 127; ++k ) {</a:t>
            </a:r>
          </a:p>
          <a:p>
            <a:pPr marL="457200" lvl="1" indent="0">
              <a:buNone/>
            </a:pPr>
            <a:r>
              <a:rPr lang="en-US" sz="1600" dirty="0">
                <a:latin typeface="Consolas" panose="020B0609020204030204" pitchFamily="49" charset="0"/>
                <a:cs typeface="Times New Roman" panose="02020603050405020304" pitchFamily="18" charset="0"/>
              </a:rPr>
              <a:t>        </a:t>
            </a:r>
            <a:r>
              <a:rPr lang="en-US" sz="1600" dirty="0" err="1">
                <a:latin typeface="Consolas" panose="020B0609020204030204" pitchFamily="49" charset="0"/>
                <a:cs typeface="Times New Roman" panose="02020603050405020304" pitchFamily="18" charset="0"/>
              </a:rPr>
              <a:t>std</a:t>
            </a:r>
            <a:r>
              <a:rPr lang="en-US" sz="1600" dirty="0">
                <a:latin typeface="Consolas" panose="020B0609020204030204" pitchFamily="49" charset="0"/>
                <a:cs typeface="Times New Roman" panose="02020603050405020304" pitchFamily="18" charset="0"/>
              </a:rPr>
              <a:t>::</a:t>
            </a:r>
            <a:r>
              <a:rPr lang="en-US" sz="1600" dirty="0" err="1">
                <a:latin typeface="Consolas" panose="020B0609020204030204" pitchFamily="49" charset="0"/>
                <a:cs typeface="Times New Roman" panose="02020603050405020304" pitchFamily="18" charset="0"/>
              </a:rPr>
              <a:t>cout</a:t>
            </a:r>
            <a:r>
              <a:rPr lang="en-US" sz="1600" dirty="0">
                <a:latin typeface="Consolas" panose="020B0609020204030204" pitchFamily="49" charset="0"/>
                <a:cs typeface="Times New Roman" panose="02020603050405020304" pitchFamily="18" charset="0"/>
              </a:rPr>
              <a:t> &lt;&lt; "I am a char: " &lt;&lt; k &lt;&lt; </a:t>
            </a:r>
            <a:r>
              <a:rPr lang="en-US" sz="1600" dirty="0" err="1">
                <a:latin typeface="Consolas" panose="020B0609020204030204" pitchFamily="49" charset="0"/>
                <a:cs typeface="Times New Roman" panose="02020603050405020304" pitchFamily="18" charset="0"/>
              </a:rPr>
              <a:t>std</a:t>
            </a:r>
            <a:r>
              <a:rPr lang="en-US" sz="1600" dirty="0">
                <a:latin typeface="Consolas" panose="020B0609020204030204" pitchFamily="49" charset="0"/>
                <a:cs typeface="Times New Roman" panose="02020603050405020304" pitchFamily="18" charset="0"/>
              </a:rPr>
              <a:t>::</a:t>
            </a:r>
            <a:r>
              <a:rPr lang="en-US" sz="1600" dirty="0" err="1">
                <a:latin typeface="Consolas" panose="020B0609020204030204" pitchFamily="49" charset="0"/>
                <a:cs typeface="Times New Roman" panose="02020603050405020304" pitchFamily="18" charset="0"/>
              </a:rPr>
              <a:t>endl</a:t>
            </a:r>
            <a:r>
              <a:rPr lang="en-US" sz="1600" dirty="0">
                <a:latin typeface="Consolas" panose="020B0609020204030204" pitchFamily="49" charset="0"/>
                <a:cs typeface="Times New Roman" panose="02020603050405020304" pitchFamily="18" charset="0"/>
              </a:rPr>
              <a:t>;</a:t>
            </a:r>
          </a:p>
          <a:p>
            <a:pPr marL="457200" lvl="1" indent="0">
              <a:buNone/>
            </a:pPr>
            <a:r>
              <a:rPr lang="en-US" sz="1600" dirty="0">
                <a:latin typeface="Consolas" panose="020B0609020204030204" pitchFamily="49" charset="0"/>
                <a:cs typeface="Times New Roman" panose="02020603050405020304" pitchFamily="18" charset="0"/>
              </a:rPr>
              <a:t>    }</a:t>
            </a:r>
          </a:p>
          <a:p>
            <a:pPr marL="457200" lvl="1" indent="0">
              <a:buNone/>
            </a:pPr>
            <a:endParaRPr lang="en-US" sz="1600" dirty="0">
              <a:latin typeface="Consolas" panose="020B0609020204030204" pitchFamily="49" charset="0"/>
              <a:cs typeface="Times New Roman" panose="02020603050405020304" pitchFamily="18" charset="0"/>
            </a:endParaRPr>
          </a:p>
          <a:p>
            <a:pPr marL="457200" lvl="1" indent="0">
              <a:buNone/>
            </a:pPr>
            <a:r>
              <a:rPr lang="en-US" sz="1600" dirty="0">
                <a:latin typeface="Consolas" panose="020B0609020204030204" pitchFamily="49" charset="0"/>
                <a:cs typeface="Times New Roman" panose="02020603050405020304" pitchFamily="18" charset="0"/>
              </a:rPr>
              <a:t>    </a:t>
            </a:r>
            <a:r>
              <a:rPr lang="en-US" sz="1600" dirty="0" err="1">
                <a:latin typeface="Consolas" panose="020B0609020204030204" pitchFamily="49" charset="0"/>
                <a:cs typeface="Times New Roman" panose="02020603050405020304" pitchFamily="18" charset="0"/>
              </a:rPr>
              <a:t>std</a:t>
            </a:r>
            <a:r>
              <a:rPr lang="en-US" sz="1600" dirty="0">
                <a:latin typeface="Consolas" panose="020B0609020204030204" pitchFamily="49" charset="0"/>
                <a:cs typeface="Times New Roman" panose="02020603050405020304" pitchFamily="18" charset="0"/>
              </a:rPr>
              <a:t>::</a:t>
            </a:r>
            <a:r>
              <a:rPr lang="en-US" sz="1600" dirty="0" err="1">
                <a:latin typeface="Consolas" panose="020B0609020204030204" pitchFamily="49" charset="0"/>
                <a:cs typeface="Times New Roman" panose="02020603050405020304" pitchFamily="18" charset="0"/>
              </a:rPr>
              <a:t>cout</a:t>
            </a:r>
            <a:r>
              <a:rPr lang="en-US" sz="1600" dirty="0">
                <a:latin typeface="Consolas" panose="020B0609020204030204" pitchFamily="49" charset="0"/>
                <a:cs typeface="Times New Roman" panose="02020603050405020304" pitchFamily="18" charset="0"/>
              </a:rPr>
              <a:t> &lt;&lt; "...and not a truck." &lt;&lt; </a:t>
            </a:r>
            <a:r>
              <a:rPr lang="en-US" sz="1600" dirty="0" err="1">
                <a:latin typeface="Consolas" panose="020B0609020204030204" pitchFamily="49" charset="0"/>
                <a:cs typeface="Times New Roman" panose="02020603050405020304" pitchFamily="18" charset="0"/>
              </a:rPr>
              <a:t>std</a:t>
            </a:r>
            <a:r>
              <a:rPr lang="en-US" sz="1600" dirty="0">
                <a:latin typeface="Consolas" panose="020B0609020204030204" pitchFamily="49" charset="0"/>
                <a:cs typeface="Times New Roman" panose="02020603050405020304" pitchFamily="18" charset="0"/>
              </a:rPr>
              <a:t>::</a:t>
            </a:r>
            <a:r>
              <a:rPr lang="en-US" sz="1600" dirty="0" err="1">
                <a:latin typeface="Consolas" panose="020B0609020204030204" pitchFamily="49" charset="0"/>
                <a:cs typeface="Times New Roman" panose="02020603050405020304" pitchFamily="18" charset="0"/>
              </a:rPr>
              <a:t>endl</a:t>
            </a:r>
            <a:r>
              <a:rPr lang="en-US" sz="1600" dirty="0">
                <a:latin typeface="Consolas" panose="020B0609020204030204" pitchFamily="49" charset="0"/>
                <a:cs typeface="Times New Roman" panose="02020603050405020304" pitchFamily="18" charset="0"/>
              </a:rPr>
              <a:t>;</a:t>
            </a:r>
          </a:p>
          <a:p>
            <a:pPr marL="457200" lvl="1" indent="0">
              <a:buNone/>
            </a:pPr>
            <a:r>
              <a:rPr lang="en-US" sz="1600" dirty="0">
                <a:latin typeface="Consolas" panose="020B0609020204030204" pitchFamily="49"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7092280" y="911617"/>
            <a:ext cx="2016224" cy="5262979"/>
          </a:xfrm>
          <a:prstGeom prst="rect">
            <a:avLst/>
          </a:prstGeom>
        </p:spPr>
        <p:txBody>
          <a:bodyPr wrap="square">
            <a:spAutoFit/>
          </a:bodyPr>
          <a:lstStyle/>
          <a:p>
            <a:r>
              <a:rPr lang="en-CA" sz="1200" dirty="0">
                <a:solidFill>
                  <a:srgbClr val="0070C0"/>
                </a:solidFill>
                <a:latin typeface="Georgia" panose="02040502050405020303" pitchFamily="18" charset="0"/>
              </a:rPr>
              <a:t>Output:</a:t>
            </a:r>
          </a:p>
          <a:p>
            <a:r>
              <a:rPr lang="en-CA" sz="1200" dirty="0">
                <a:solidFill>
                  <a:srgbClr val="0070C0"/>
                </a:solidFill>
                <a:latin typeface="Consolas" panose="020B0609020204030204" pitchFamily="49" charset="0"/>
              </a:rPr>
              <a:t>  I am a char:</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&amp;</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0</a:t>
            </a:r>
          </a:p>
          <a:p>
            <a:r>
              <a:rPr lang="en-CA" sz="1200" dirty="0">
                <a:solidFill>
                  <a:srgbClr val="0070C0"/>
                </a:solidFill>
                <a:latin typeface="Consolas" panose="020B0609020204030204" pitchFamily="49" charset="0"/>
              </a:rPr>
              <a:t>  I am a char: 1</a:t>
            </a:r>
          </a:p>
          <a:p>
            <a:r>
              <a:rPr lang="en-CA" sz="1200" dirty="0">
                <a:solidFill>
                  <a:srgbClr val="0070C0"/>
                </a:solidFill>
                <a:latin typeface="Consolas" panose="020B0609020204030204" pitchFamily="49" charset="0"/>
              </a:rPr>
              <a:t>       ⋮</a:t>
            </a:r>
          </a:p>
          <a:p>
            <a:r>
              <a:rPr lang="en-CA" sz="1200" dirty="0">
                <a:solidFill>
                  <a:srgbClr val="0070C0"/>
                </a:solidFill>
                <a:latin typeface="Consolas" panose="020B0609020204030204" pitchFamily="49" charset="0"/>
              </a:rPr>
              <a:t>  I am a char: y</a:t>
            </a:r>
          </a:p>
          <a:p>
            <a:r>
              <a:rPr lang="en-US" sz="1200" dirty="0">
                <a:solidFill>
                  <a:srgbClr val="0070C0"/>
                </a:solidFill>
                <a:latin typeface="Consolas" panose="020B0609020204030204" pitchFamily="49" charset="0"/>
              </a:rPr>
              <a:t>  </a:t>
            </a:r>
            <a:r>
              <a:rPr lang="pl-PL" sz="1200" dirty="0">
                <a:solidFill>
                  <a:srgbClr val="0070C0"/>
                </a:solidFill>
                <a:latin typeface="Consolas" panose="020B0609020204030204" pitchFamily="49" charset="0"/>
              </a:rPr>
              <a:t>I am a char: z</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I am a char: ~</a:t>
            </a:r>
          </a:p>
          <a:p>
            <a:r>
              <a:rPr lang="en-CA" sz="1200" dirty="0">
                <a:solidFill>
                  <a:srgbClr val="0070C0"/>
                </a:solidFill>
                <a:latin typeface="Consolas" panose="020B0609020204030204" pitchFamily="49" charset="0"/>
              </a:rPr>
              <a:t>  ...and not a truck.</a:t>
            </a:r>
          </a:p>
        </p:txBody>
      </p:sp>
    </p:spTree>
    <p:custDataLst>
      <p:tags r:id="rId1"/>
    </p:custDataLst>
    <p:extLst>
      <p:ext uri="{BB962C8B-B14F-4D97-AF65-F5344CB8AC3E}">
        <p14:creationId xmlns:p14="http://schemas.microsoft.com/office/powerpoint/2010/main" val="42946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integer types</a:t>
            </a:r>
          </a:p>
        </p:txBody>
      </p:sp>
      <p:sp>
        <p:nvSpPr>
          <p:cNvPr id="3" name="Content Placeholder 2"/>
          <p:cNvSpPr>
            <a:spLocks noGrp="1"/>
          </p:cNvSpPr>
          <p:nvPr>
            <p:ph idx="1"/>
          </p:nvPr>
        </p:nvSpPr>
        <p:spPr>
          <a:xfrm>
            <a:off x="457200" y="1600200"/>
            <a:ext cx="8579296" cy="4525963"/>
          </a:xfrm>
        </p:spPr>
        <p:txBody>
          <a:bodyPr/>
          <a:lstStyle/>
          <a:p>
            <a:pPr lvl="0"/>
            <a:r>
              <a:rPr lang="en-US" dirty="0">
                <a:solidFill>
                  <a:prstClr val="black"/>
                </a:solidFill>
              </a:rPr>
              <a:t>Please check your compiler’s specifications, or run this code:</a:t>
            </a:r>
          </a:p>
          <a:p>
            <a:pPr marL="400050" lvl="1" indent="0">
              <a:buNone/>
            </a:pPr>
            <a:r>
              <a:rPr lang="en-US" sz="1600" dirty="0">
                <a:solidFill>
                  <a:prstClr val="black"/>
                </a:solidFill>
                <a:latin typeface="Consolas" panose="020B0609020204030204" pitchFamily="49" charset="0"/>
              </a:rPr>
              <a:t>#include &lt;</a:t>
            </a:r>
            <a:r>
              <a:rPr lang="en-US" sz="1600" dirty="0" err="1">
                <a:solidFill>
                  <a:prstClr val="black"/>
                </a:solidFill>
                <a:latin typeface="Consolas" panose="020B0609020204030204" pitchFamily="49" charset="0"/>
              </a:rPr>
              <a:t>iostream</a:t>
            </a:r>
            <a:r>
              <a:rPr lang="en-US" sz="1600" dirty="0">
                <a:solidFill>
                  <a:prstClr val="black"/>
                </a:solidFill>
                <a:latin typeface="Consolas" panose="020B0609020204030204" pitchFamily="49" charset="0"/>
              </a:rPr>
              <a:t>&gt;</a:t>
            </a:r>
          </a:p>
          <a:p>
            <a:pPr marL="400050" lvl="1" indent="0">
              <a:buNone/>
            </a:pPr>
            <a:r>
              <a:rPr lang="en-US" sz="1600" dirty="0" err="1">
                <a:solidFill>
                  <a:prstClr val="black"/>
                </a:solidFill>
                <a:latin typeface="Consolas" panose="020B0609020204030204" pitchFamily="49" charset="0"/>
              </a:rPr>
              <a:t>int</a:t>
            </a:r>
            <a:r>
              <a:rPr lang="en-US" sz="1600" dirty="0">
                <a:solidFill>
                  <a:prstClr val="black"/>
                </a:solidFill>
                <a:latin typeface="Consolas" panose="020B0609020204030204" pitchFamily="49" charset="0"/>
              </a:rPr>
              <a:t> main();</a:t>
            </a:r>
          </a:p>
          <a:p>
            <a:pPr marL="400050" lvl="1" indent="0">
              <a:buNone/>
            </a:pPr>
            <a:endParaRPr lang="en-US" sz="1600" dirty="0">
              <a:solidFill>
                <a:prstClr val="black"/>
              </a:solidFill>
              <a:latin typeface="Consolas" panose="020B0609020204030204" pitchFamily="49" charset="0"/>
            </a:endParaRPr>
          </a:p>
          <a:p>
            <a:pPr marL="400050" lvl="1" indent="0">
              <a:buNone/>
            </a:pPr>
            <a:r>
              <a:rPr lang="en-US" sz="1600" dirty="0" err="1">
                <a:solidFill>
                  <a:prstClr val="black"/>
                </a:solidFill>
                <a:latin typeface="Consolas" panose="020B0609020204030204" pitchFamily="49" charset="0"/>
              </a:rPr>
              <a:t>int</a:t>
            </a:r>
            <a:r>
              <a:rPr lang="en-US" sz="1600" dirty="0">
                <a:solidFill>
                  <a:prstClr val="black"/>
                </a:solidFill>
                <a:latin typeface="Consolas" panose="020B0609020204030204" pitchFamily="49" charset="0"/>
              </a:rPr>
              <a:t> main() {</a:t>
            </a:r>
          </a:p>
          <a:p>
            <a:pPr marL="400050" lvl="1" indent="0">
              <a:buNone/>
            </a:pP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"char:       " &lt;&lt; </a:t>
            </a:r>
            <a:r>
              <a:rPr lang="en-US" sz="1600" dirty="0" err="1">
                <a:solidFill>
                  <a:prstClr val="black"/>
                </a:solidFill>
                <a:latin typeface="Consolas" panose="020B0609020204030204" pitchFamily="49" charset="0"/>
              </a:rPr>
              <a:t>sizeof</a:t>
            </a:r>
            <a:r>
              <a:rPr lang="en-US" sz="1600" dirty="0">
                <a:solidFill>
                  <a:prstClr val="black"/>
                </a:solidFill>
                <a:latin typeface="Consolas" panose="020B0609020204030204" pitchFamily="49" charset="0"/>
              </a:rPr>
              <a:t>( char )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00050" lvl="1" indent="0">
              <a:buNone/>
            </a:pP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"short:      " &lt;&lt; </a:t>
            </a:r>
            <a:r>
              <a:rPr lang="en-US" sz="1600" dirty="0" err="1">
                <a:solidFill>
                  <a:prstClr val="black"/>
                </a:solidFill>
                <a:latin typeface="Consolas" panose="020B0609020204030204" pitchFamily="49" charset="0"/>
              </a:rPr>
              <a:t>sizeof</a:t>
            </a:r>
            <a:r>
              <a:rPr lang="en-US" sz="1600" dirty="0">
                <a:solidFill>
                  <a:prstClr val="black"/>
                </a:solidFill>
                <a:latin typeface="Consolas" panose="020B0609020204030204" pitchFamily="49" charset="0"/>
              </a:rPr>
              <a:t>( short )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00050" lvl="1" indent="0">
              <a:buNone/>
            </a:pP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a:t>
            </a:r>
            <a:r>
              <a:rPr lang="en-US" sz="1600" dirty="0" err="1">
                <a:solidFill>
                  <a:prstClr val="black"/>
                </a:solidFill>
                <a:latin typeface="Consolas" panose="020B0609020204030204" pitchFamily="49" charset="0"/>
              </a:rPr>
              <a:t>int</a:t>
            </a:r>
            <a:r>
              <a:rPr lang="en-US" sz="1600" dirty="0">
                <a:solidFill>
                  <a:prstClr val="black"/>
                </a:solidFill>
                <a:latin typeface="Consolas" panose="020B0609020204030204" pitchFamily="49" charset="0"/>
              </a:rPr>
              <a:t>:        " &lt;&lt; </a:t>
            </a:r>
            <a:r>
              <a:rPr lang="en-US" sz="1600" dirty="0" err="1">
                <a:solidFill>
                  <a:prstClr val="black"/>
                </a:solidFill>
                <a:latin typeface="Consolas" panose="020B0609020204030204" pitchFamily="49" charset="0"/>
              </a:rPr>
              <a:t>sizeof</a:t>
            </a: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int</a:t>
            </a:r>
            <a:r>
              <a:rPr lang="en-US" sz="1600" dirty="0">
                <a:solidFill>
                  <a:prstClr val="black"/>
                </a:solidFill>
                <a:latin typeface="Consolas" panose="020B0609020204030204" pitchFamily="49" charset="0"/>
              </a:rPr>
              <a:t> )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00050" lvl="1" indent="0">
              <a:buNone/>
            </a:pP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"long:       " &lt;&lt; </a:t>
            </a:r>
            <a:r>
              <a:rPr lang="en-US" sz="1600" dirty="0" err="1">
                <a:solidFill>
                  <a:prstClr val="black"/>
                </a:solidFill>
                <a:latin typeface="Consolas" panose="020B0609020204030204" pitchFamily="49" charset="0"/>
              </a:rPr>
              <a:t>sizeof</a:t>
            </a:r>
            <a:r>
              <a:rPr lang="en-US" sz="1600" dirty="0">
                <a:solidFill>
                  <a:prstClr val="black"/>
                </a:solidFill>
                <a:latin typeface="Consolas" panose="020B0609020204030204" pitchFamily="49" charset="0"/>
              </a:rPr>
              <a:t>( long )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00050" lvl="1" indent="0">
              <a:buNone/>
            </a:pP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"long </a:t>
            </a:r>
            <a:r>
              <a:rPr lang="en-US" sz="1600" dirty="0" err="1">
                <a:solidFill>
                  <a:prstClr val="black"/>
                </a:solidFill>
                <a:latin typeface="Consolas" panose="020B0609020204030204" pitchFamily="49" charset="0"/>
              </a:rPr>
              <a:t>long</a:t>
            </a:r>
            <a:r>
              <a:rPr lang="en-US" sz="1600" dirty="0">
                <a:solidFill>
                  <a:prstClr val="black"/>
                </a:solidFill>
                <a:latin typeface="Consolas" panose="020B0609020204030204" pitchFamily="49" charset="0"/>
              </a:rPr>
              <a:t>:  " &lt;&lt; </a:t>
            </a:r>
            <a:r>
              <a:rPr lang="en-US" sz="1600" dirty="0" err="1">
                <a:solidFill>
                  <a:prstClr val="black"/>
                </a:solidFill>
                <a:latin typeface="Consolas" panose="020B0609020204030204" pitchFamily="49" charset="0"/>
              </a:rPr>
              <a:t>sizeof</a:t>
            </a:r>
            <a:r>
              <a:rPr lang="en-US" sz="1600" dirty="0">
                <a:solidFill>
                  <a:prstClr val="black"/>
                </a:solidFill>
                <a:latin typeface="Consolas" panose="020B0609020204030204" pitchFamily="49" charset="0"/>
              </a:rPr>
              <a:t>( long </a:t>
            </a:r>
            <a:r>
              <a:rPr lang="en-US" sz="1600" dirty="0" err="1">
                <a:solidFill>
                  <a:prstClr val="black"/>
                </a:solidFill>
                <a:latin typeface="Consolas" panose="020B0609020204030204" pitchFamily="49" charset="0"/>
              </a:rPr>
              <a:t>long</a:t>
            </a:r>
            <a:r>
              <a:rPr lang="en-US" sz="1600" dirty="0">
                <a:solidFill>
                  <a:prstClr val="black"/>
                </a:solidFill>
                <a:latin typeface="Consolas" panose="020B0609020204030204" pitchFamily="49" charset="0"/>
              </a:rPr>
              <a:t> )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00050" lvl="1" indent="0">
              <a:buNone/>
            </a:pPr>
            <a:endParaRPr lang="en-US" sz="1600" dirty="0">
              <a:solidFill>
                <a:prstClr val="black"/>
              </a:solidFill>
              <a:latin typeface="Consolas" panose="020B0609020204030204" pitchFamily="49" charset="0"/>
            </a:endParaRPr>
          </a:p>
          <a:p>
            <a:pPr marL="400050" lvl="1" indent="0">
              <a:buNone/>
            </a:pPr>
            <a:r>
              <a:rPr lang="en-US" sz="1600" dirty="0">
                <a:solidFill>
                  <a:prstClr val="black"/>
                </a:solidFill>
                <a:latin typeface="Consolas" panose="020B0609020204030204" pitchFamily="49" charset="0"/>
              </a:rPr>
              <a:t>    return 0;</a:t>
            </a:r>
          </a:p>
          <a:p>
            <a:pPr marL="400050" lvl="1" indent="0">
              <a:buNone/>
            </a:pPr>
            <a:r>
              <a:rPr lang="en-US" sz="1600" dirty="0">
                <a:solidFill>
                  <a:prstClr val="black"/>
                </a:solidFill>
                <a:latin typeface="Consolas" panose="020B0609020204030204" pitchFamily="49" charset="0"/>
              </a:rPr>
              <a:t>}</a:t>
            </a:r>
          </a:p>
        </p:txBody>
      </p:sp>
      <p:sp>
        <p:nvSpPr>
          <p:cNvPr id="4" name="TextBox 3"/>
          <p:cNvSpPr txBox="1"/>
          <p:nvPr/>
        </p:nvSpPr>
        <p:spPr>
          <a:xfrm>
            <a:off x="395536" y="5672018"/>
            <a:ext cx="4673074" cy="646331"/>
          </a:xfrm>
          <a:prstGeom prst="rect">
            <a:avLst/>
          </a:prstGeom>
          <a:noFill/>
        </p:spPr>
        <p:txBody>
          <a:bodyPr wrap="none" rtlCol="0">
            <a:spAutoFit/>
          </a:bodyPr>
          <a:lstStyle/>
          <a:p>
            <a:r>
              <a:rPr lang="en-US" dirty="0">
                <a:solidFill>
                  <a:srgbClr val="0070C0"/>
                </a:solidFill>
                <a:latin typeface="Georgia" panose="02040502050405020303" pitchFamily="18" charset="0"/>
              </a:rPr>
              <a:t>Like </a:t>
            </a:r>
            <a:r>
              <a:rPr lang="en-US" dirty="0">
                <a:solidFill>
                  <a:srgbClr val="0070C0"/>
                </a:solidFill>
                <a:latin typeface="Consolas" panose="020B0609020204030204" pitchFamily="49" charset="0"/>
              </a:rPr>
              <a:t>return</a:t>
            </a:r>
            <a:r>
              <a:rPr lang="en-US" dirty="0">
                <a:solidFill>
                  <a:srgbClr val="0070C0"/>
                </a:solidFill>
                <a:latin typeface="Georgia" panose="02040502050405020303" pitchFamily="18" charset="0"/>
              </a:rPr>
              <a:t>, </a:t>
            </a:r>
            <a:r>
              <a:rPr lang="en-US" dirty="0" err="1">
                <a:solidFill>
                  <a:srgbClr val="0070C0"/>
                </a:solidFill>
                <a:latin typeface="Consolas" panose="020B0609020204030204" pitchFamily="49" charset="0"/>
              </a:rPr>
              <a:t>sizeof</a:t>
            </a:r>
            <a:r>
              <a:rPr lang="en-US" dirty="0">
                <a:solidFill>
                  <a:srgbClr val="0070C0"/>
                </a:solidFill>
                <a:latin typeface="Georgia" panose="02040502050405020303" pitchFamily="18" charset="0"/>
              </a:rPr>
              <a:t> is an operator that</a:t>
            </a:r>
          </a:p>
          <a:p>
            <a:r>
              <a:rPr lang="en-US" dirty="0">
                <a:solidFill>
                  <a:srgbClr val="0070C0"/>
                </a:solidFill>
                <a:latin typeface="Georgia" panose="02040502050405020303" pitchFamily="18" charset="0"/>
              </a:rPr>
              <a:t>evaluates to the number of bytes of the type</a:t>
            </a:r>
            <a:endParaRPr lang="en-CA" dirty="0">
              <a:solidFill>
                <a:srgbClr val="0070C0"/>
              </a:solidFill>
              <a:latin typeface="Georgia" panose="02040502050405020303" pitchFamily="18" charset="0"/>
            </a:endParaRPr>
          </a:p>
        </p:txBody>
      </p:sp>
      <p:sp>
        <p:nvSpPr>
          <p:cNvPr id="6" name="TextBox 5"/>
          <p:cNvSpPr txBox="1"/>
          <p:nvPr/>
        </p:nvSpPr>
        <p:spPr>
          <a:xfrm>
            <a:off x="5364088" y="4832171"/>
            <a:ext cx="2637260" cy="1754326"/>
          </a:xfrm>
          <a:prstGeom prst="rect">
            <a:avLst/>
          </a:prstGeom>
          <a:noFill/>
        </p:spPr>
        <p:txBody>
          <a:bodyPr wrap="none" rtlCol="0">
            <a:spAutoFit/>
          </a:bodyPr>
          <a:lstStyle/>
          <a:p>
            <a:r>
              <a:rPr lang="en-US" dirty="0">
                <a:solidFill>
                  <a:srgbClr val="0070C0"/>
                </a:solidFill>
                <a:latin typeface="Georgia" panose="02040502050405020303" pitchFamily="18" charset="0"/>
              </a:rPr>
              <a:t>Output on my compiler:</a:t>
            </a:r>
          </a:p>
          <a:p>
            <a:r>
              <a:rPr lang="en-CA" dirty="0">
                <a:solidFill>
                  <a:srgbClr val="0070C0"/>
                </a:solidFill>
                <a:latin typeface="Consolas" panose="020B0609020204030204" pitchFamily="49" charset="0"/>
              </a:rPr>
              <a:t>    char:       1</a:t>
            </a:r>
          </a:p>
          <a:p>
            <a:r>
              <a:rPr lang="en-CA" dirty="0">
                <a:solidFill>
                  <a:srgbClr val="0070C0"/>
                </a:solidFill>
                <a:latin typeface="Consolas" panose="020B0609020204030204" pitchFamily="49" charset="0"/>
              </a:rPr>
              <a:t>    short:      2</a:t>
            </a:r>
          </a:p>
          <a:p>
            <a:r>
              <a:rPr lang="en-CA" dirty="0">
                <a:solidFill>
                  <a:srgbClr val="0070C0"/>
                </a:solidFill>
                <a:latin typeface="Consolas" panose="020B0609020204030204" pitchFamily="49" charset="0"/>
              </a:rPr>
              <a:t>    </a:t>
            </a:r>
            <a:r>
              <a:rPr lang="en-CA" dirty="0" err="1">
                <a:solidFill>
                  <a:srgbClr val="0070C0"/>
                </a:solidFill>
                <a:latin typeface="Consolas" panose="020B0609020204030204" pitchFamily="49" charset="0"/>
              </a:rPr>
              <a:t>int</a:t>
            </a:r>
            <a:r>
              <a:rPr lang="en-CA" dirty="0">
                <a:solidFill>
                  <a:srgbClr val="0070C0"/>
                </a:solidFill>
                <a:latin typeface="Consolas" panose="020B0609020204030204" pitchFamily="49" charset="0"/>
              </a:rPr>
              <a:t>:        4</a:t>
            </a:r>
          </a:p>
          <a:p>
            <a:r>
              <a:rPr lang="en-CA" dirty="0">
                <a:solidFill>
                  <a:srgbClr val="0070C0"/>
                </a:solidFill>
                <a:latin typeface="Consolas" panose="020B0609020204030204" pitchFamily="49" charset="0"/>
              </a:rPr>
              <a:t>    long:       8</a:t>
            </a:r>
          </a:p>
          <a:p>
            <a:r>
              <a:rPr lang="en-CA" dirty="0">
                <a:solidFill>
                  <a:srgbClr val="0070C0"/>
                </a:solidFill>
                <a:latin typeface="Consolas" panose="020B0609020204030204" pitchFamily="49" charset="0"/>
              </a:rPr>
              <a:t>    long </a:t>
            </a:r>
            <a:r>
              <a:rPr lang="en-CA" dirty="0" err="1">
                <a:solidFill>
                  <a:srgbClr val="0070C0"/>
                </a:solidFill>
                <a:latin typeface="Consolas" panose="020B0609020204030204" pitchFamily="49" charset="0"/>
              </a:rPr>
              <a:t>long</a:t>
            </a:r>
            <a:r>
              <a:rPr lang="en-CA" dirty="0">
                <a:solidFill>
                  <a:srgbClr val="0070C0"/>
                </a:solidFill>
                <a:latin typeface="Consolas" panose="020B0609020204030204" pitchFamily="49" charset="0"/>
              </a:rPr>
              <a:t>:  8</a:t>
            </a:r>
          </a:p>
        </p:txBody>
      </p:sp>
    </p:spTree>
    <p:custDataLst>
      <p:tags r:id="rId1"/>
    </p:custDataLst>
    <p:extLst>
      <p:ext uri="{BB962C8B-B14F-4D97-AF65-F5344CB8AC3E}">
        <p14:creationId xmlns:p14="http://schemas.microsoft.com/office/powerpoint/2010/main" val="305106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integer types</a:t>
            </a:r>
          </a:p>
        </p:txBody>
      </p:sp>
      <p:sp>
        <p:nvSpPr>
          <p:cNvPr id="3" name="Content Placeholder 2"/>
          <p:cNvSpPr>
            <a:spLocks noGrp="1"/>
          </p:cNvSpPr>
          <p:nvPr>
            <p:ph idx="1"/>
          </p:nvPr>
        </p:nvSpPr>
        <p:spPr>
          <a:xfrm>
            <a:off x="457200" y="1600200"/>
            <a:ext cx="8579296" cy="4525963"/>
          </a:xfrm>
        </p:spPr>
        <p:txBody>
          <a:bodyPr/>
          <a:lstStyle/>
          <a:p>
            <a:pPr lvl="0"/>
            <a:r>
              <a:rPr lang="en-US" dirty="0">
                <a:solidFill>
                  <a:prstClr val="black"/>
                </a:solidFill>
              </a:rPr>
              <a:t>We have now introduced five types that store positive integer values:</a:t>
            </a:r>
          </a:p>
          <a:p>
            <a:pPr marL="400050" lvl="1" indent="0">
              <a:buNone/>
            </a:pPr>
            <a:r>
              <a:rPr lang="en-US" sz="2000" dirty="0">
                <a:solidFill>
                  <a:prstClr val="black"/>
                </a:solidFill>
                <a:latin typeface="Consolas" panose="020B0609020204030204" pitchFamily="49" charset="0"/>
              </a:rPr>
              <a:t>	unsigned char		</a:t>
            </a:r>
            <a:r>
              <a:rPr lang="en-US" sz="2000" dirty="0">
                <a:solidFill>
                  <a:prstClr val="black"/>
                </a:solidFill>
                <a:latin typeface="Times New Roman" panose="02020603050405020304" pitchFamily="18" charset="0"/>
                <a:cs typeface="Times New Roman" panose="02020603050405020304" pitchFamily="18" charset="0"/>
              </a:rPr>
              <a:t> 0 to 2</a:t>
            </a:r>
            <a:r>
              <a:rPr lang="en-US" sz="2000" baseline="30000" dirty="0">
                <a:solidFill>
                  <a:prstClr val="black"/>
                </a:solidFill>
                <a:latin typeface="Times New Roman" panose="02020603050405020304" pitchFamily="18" charset="0"/>
                <a:cs typeface="Times New Roman" panose="02020603050405020304" pitchFamily="18" charset="0"/>
              </a:rPr>
              <a:t>8</a:t>
            </a:r>
            <a:r>
              <a:rPr lang="en-US" sz="2000" dirty="0">
                <a:solidFill>
                  <a:prstClr val="black"/>
                </a:solidFill>
                <a:latin typeface="Times New Roman" panose="02020603050405020304" pitchFamily="18" charset="0"/>
                <a:cs typeface="Times New Roman" panose="02020603050405020304" pitchFamily="18" charset="0"/>
              </a:rPr>
              <a:t>  – 1</a:t>
            </a:r>
            <a:r>
              <a:rPr lang="en-US" sz="2000" dirty="0">
                <a:solidFill>
                  <a:prstClr val="black"/>
                </a:solidFill>
                <a:latin typeface="Consolas" panose="020B0609020204030204" pitchFamily="49" charset="0"/>
                <a:cs typeface="Times New Roman" panose="02020603050405020304" pitchFamily="18" charset="0"/>
              </a:rPr>
              <a:t>	</a:t>
            </a:r>
            <a:r>
              <a:rPr lang="en-US" sz="2000" dirty="0">
                <a:solidFill>
                  <a:schemeClr val="bg1">
                    <a:lumMod val="65000"/>
                  </a:schemeClr>
                </a:solidFill>
                <a:latin typeface="Consolas" panose="020B0609020204030204" pitchFamily="49" charset="0"/>
                <a:cs typeface="Times New Roman" panose="02020603050405020304" pitchFamily="18" charset="0"/>
              </a:rPr>
              <a:t>0b</a:t>
            </a:r>
            <a:r>
              <a:rPr lang="en-US" sz="2000" dirty="0">
                <a:solidFill>
                  <a:prstClr val="black"/>
                </a:solidFill>
                <a:latin typeface="Consolas" panose="020B0609020204030204" pitchFamily="49" charset="0"/>
                <a:cs typeface="Times New Roman" panose="02020603050405020304" pitchFamily="18" charset="0"/>
              </a:rPr>
              <a:t>11111111</a:t>
            </a:r>
          </a:p>
          <a:p>
            <a:pPr marL="400050" lvl="1" indent="0">
              <a:buNone/>
            </a:pPr>
            <a:r>
              <a:rPr lang="en-US" sz="2000" dirty="0">
                <a:solidFill>
                  <a:prstClr val="black"/>
                </a:solidFill>
                <a:latin typeface="Consolas" panose="020B0609020204030204" pitchFamily="49" charset="0"/>
              </a:rPr>
              <a:t>	unsigned short	</a:t>
            </a:r>
            <a:r>
              <a:rPr lang="en-US" sz="2000" dirty="0">
                <a:solidFill>
                  <a:prstClr val="black"/>
                </a:solidFill>
                <a:latin typeface="Times New Roman" panose="02020603050405020304" pitchFamily="18" charset="0"/>
                <a:cs typeface="Times New Roman" panose="02020603050405020304" pitchFamily="18" charset="0"/>
              </a:rPr>
              <a:t> 0 to 2</a:t>
            </a:r>
            <a:r>
              <a:rPr lang="en-US" sz="2000" baseline="30000" dirty="0">
                <a:solidFill>
                  <a:prstClr val="black"/>
                </a:solidFill>
                <a:latin typeface="Times New Roman" panose="02020603050405020304" pitchFamily="18" charset="0"/>
                <a:cs typeface="Times New Roman" panose="02020603050405020304" pitchFamily="18" charset="0"/>
              </a:rPr>
              <a:t>16</a:t>
            </a:r>
            <a:r>
              <a:rPr lang="en-US" sz="2000" dirty="0">
                <a:solidFill>
                  <a:prstClr val="black"/>
                </a:solidFill>
                <a:latin typeface="Times New Roman" panose="02020603050405020304" pitchFamily="18" charset="0"/>
                <a:cs typeface="Times New Roman" panose="02020603050405020304" pitchFamily="18" charset="0"/>
              </a:rPr>
              <a:t> – 1</a:t>
            </a:r>
            <a:r>
              <a:rPr lang="en-US" sz="2000" dirty="0">
                <a:solidFill>
                  <a:prstClr val="black"/>
                </a:solidFill>
                <a:latin typeface="Consolas" panose="020B0609020204030204" pitchFamily="49" charset="0"/>
                <a:cs typeface="Times New Roman" panose="02020603050405020304" pitchFamily="18" charset="0"/>
              </a:rPr>
              <a:t>	</a:t>
            </a:r>
            <a:r>
              <a:rPr lang="en-US" sz="2000" dirty="0">
                <a:solidFill>
                  <a:schemeClr val="bg1">
                    <a:lumMod val="65000"/>
                  </a:schemeClr>
                </a:solidFill>
                <a:latin typeface="Consolas" panose="020B0609020204030204" pitchFamily="49" charset="0"/>
                <a:cs typeface="Times New Roman" panose="02020603050405020304" pitchFamily="18" charset="0"/>
              </a:rPr>
              <a:t>0b</a:t>
            </a:r>
            <a:r>
              <a:rPr lang="en-US" sz="2000" dirty="0">
                <a:solidFill>
                  <a:prstClr val="black"/>
                </a:solidFill>
                <a:latin typeface="Consolas" panose="020B0609020204030204" pitchFamily="49" charset="0"/>
                <a:cs typeface="Times New Roman" panose="02020603050405020304" pitchFamily="18" charset="0"/>
              </a:rPr>
              <a:t>1111111111111111</a:t>
            </a:r>
            <a:endParaRPr lang="en-US" sz="2000" dirty="0">
              <a:solidFill>
                <a:prstClr val="black"/>
              </a:solidFill>
              <a:latin typeface="Consolas" panose="020B0609020204030204" pitchFamily="49" charset="0"/>
            </a:endParaRPr>
          </a:p>
          <a:p>
            <a:pPr marL="400050" lvl="1" indent="0">
              <a:buNone/>
            </a:pPr>
            <a:r>
              <a:rPr lang="en-US" sz="2000" dirty="0">
                <a:solidFill>
                  <a:prstClr val="black"/>
                </a:solidFill>
                <a:latin typeface="Consolas" panose="020B0609020204030204" pitchFamily="49" charset="0"/>
              </a:rPr>
              <a:t>	unsigned </a:t>
            </a:r>
            <a:r>
              <a:rPr lang="en-US" sz="2000" dirty="0" err="1">
                <a:solidFill>
                  <a:prstClr val="black"/>
                </a:solidFill>
                <a:latin typeface="Consolas" panose="020B0609020204030204" pitchFamily="49" charset="0"/>
              </a:rPr>
              <a:t>int</a:t>
            </a:r>
            <a:r>
              <a:rPr lang="en-US" sz="2000" dirty="0">
                <a:solidFill>
                  <a:prstClr val="black"/>
                </a:solidFill>
                <a:latin typeface="Consolas" panose="020B0609020204030204" pitchFamily="49" charset="0"/>
              </a:rPr>
              <a:t>		</a:t>
            </a:r>
            <a:r>
              <a:rPr lang="en-US" sz="2000" dirty="0">
                <a:solidFill>
                  <a:prstClr val="black"/>
                </a:solidFill>
                <a:latin typeface="Times New Roman" panose="02020603050405020304" pitchFamily="18" charset="0"/>
                <a:cs typeface="Times New Roman" panose="02020603050405020304" pitchFamily="18" charset="0"/>
              </a:rPr>
              <a:t> 0 to 2</a:t>
            </a:r>
            <a:r>
              <a:rPr lang="en-US" sz="2000" baseline="30000" dirty="0">
                <a:solidFill>
                  <a:prstClr val="black"/>
                </a:solidFill>
                <a:latin typeface="Times New Roman" panose="02020603050405020304" pitchFamily="18" charset="0"/>
                <a:cs typeface="Times New Roman" panose="02020603050405020304" pitchFamily="18" charset="0"/>
              </a:rPr>
              <a:t>32</a:t>
            </a:r>
            <a:r>
              <a:rPr lang="en-US" sz="2000" dirty="0">
                <a:solidFill>
                  <a:prstClr val="black"/>
                </a:solidFill>
                <a:latin typeface="Times New Roman" panose="02020603050405020304" pitchFamily="18" charset="0"/>
                <a:cs typeface="Times New Roman" panose="02020603050405020304" pitchFamily="18" charset="0"/>
              </a:rPr>
              <a:t> – 1</a:t>
            </a:r>
            <a:r>
              <a:rPr lang="en-US" sz="2000" dirty="0">
                <a:solidFill>
                  <a:prstClr val="black"/>
                </a:solidFill>
                <a:latin typeface="Consolas" panose="020B0609020204030204" pitchFamily="49" charset="0"/>
              </a:rPr>
              <a:t>  </a:t>
            </a:r>
          </a:p>
          <a:p>
            <a:pPr marL="400050" lvl="1" indent="0">
              <a:buNone/>
            </a:pPr>
            <a:r>
              <a:rPr lang="en-US" sz="2000" dirty="0">
                <a:solidFill>
                  <a:prstClr val="black"/>
                </a:solidFill>
                <a:latin typeface="Consolas" panose="020B0609020204030204" pitchFamily="49" charset="0"/>
              </a:rPr>
              <a:t>	unsigned long		</a:t>
            </a:r>
            <a:r>
              <a:rPr lang="en-US" sz="2000" dirty="0">
                <a:solidFill>
                  <a:prstClr val="black"/>
                </a:solidFill>
                <a:latin typeface="Times New Roman" panose="02020603050405020304" pitchFamily="18" charset="0"/>
                <a:cs typeface="Times New Roman" panose="02020603050405020304" pitchFamily="18" charset="0"/>
              </a:rPr>
              <a:t> 0 to 2</a:t>
            </a:r>
            <a:r>
              <a:rPr lang="en-US" sz="2000" baseline="30000" dirty="0">
                <a:solidFill>
                  <a:prstClr val="black"/>
                </a:solidFill>
                <a:latin typeface="Times New Roman" panose="02020603050405020304" pitchFamily="18" charset="0"/>
                <a:cs typeface="Times New Roman" panose="02020603050405020304" pitchFamily="18" charset="0"/>
              </a:rPr>
              <a:t>64</a:t>
            </a:r>
            <a:r>
              <a:rPr lang="en-US" sz="2000" dirty="0">
                <a:solidFill>
                  <a:prstClr val="black"/>
                </a:solidFill>
                <a:latin typeface="Times New Roman" panose="02020603050405020304" pitchFamily="18" charset="0"/>
                <a:cs typeface="Times New Roman" panose="02020603050405020304" pitchFamily="18" charset="0"/>
              </a:rPr>
              <a:t> – 1  </a:t>
            </a:r>
            <a:endParaRPr lang="en-US" sz="2000" dirty="0">
              <a:solidFill>
                <a:prstClr val="black"/>
              </a:solidFill>
              <a:latin typeface="Consolas" panose="020B0609020204030204" pitchFamily="49" charset="0"/>
            </a:endParaRPr>
          </a:p>
          <a:p>
            <a:pPr marL="400050" lvl="1" indent="0">
              <a:buNone/>
            </a:pPr>
            <a:r>
              <a:rPr lang="en-US" sz="2000" dirty="0">
                <a:solidFill>
                  <a:prstClr val="black"/>
                </a:solidFill>
                <a:latin typeface="Consolas" panose="020B0609020204030204" pitchFamily="49" charset="0"/>
              </a:rPr>
              <a:t>	unsigned long </a:t>
            </a:r>
            <a:r>
              <a:rPr lang="en-US" sz="2000" dirty="0" err="1">
                <a:solidFill>
                  <a:prstClr val="black"/>
                </a:solidFill>
                <a:latin typeface="Consolas" panose="020B0609020204030204" pitchFamily="49" charset="0"/>
              </a:rPr>
              <a:t>long</a:t>
            </a:r>
            <a:r>
              <a:rPr lang="en-US" sz="2000" dirty="0">
                <a:solidFill>
                  <a:prstClr val="black"/>
                </a:solidFill>
                <a:latin typeface="Consolas" panose="020B0609020204030204" pitchFamily="49" charset="0"/>
              </a:rPr>
              <a:t>	</a:t>
            </a:r>
            <a:r>
              <a:rPr lang="en-US" sz="2000" dirty="0">
                <a:solidFill>
                  <a:prstClr val="black"/>
                </a:solidFill>
                <a:latin typeface="Times New Roman" panose="02020603050405020304" pitchFamily="18" charset="0"/>
                <a:cs typeface="Times New Roman" panose="02020603050405020304" pitchFamily="18" charset="0"/>
              </a:rPr>
              <a:t> 0 to 2</a:t>
            </a:r>
            <a:r>
              <a:rPr lang="en-US" sz="2000" baseline="30000" dirty="0">
                <a:solidFill>
                  <a:prstClr val="black"/>
                </a:solidFill>
                <a:latin typeface="Times New Roman" panose="02020603050405020304" pitchFamily="18" charset="0"/>
                <a:cs typeface="Times New Roman" panose="02020603050405020304" pitchFamily="18" charset="0"/>
              </a:rPr>
              <a:t>64</a:t>
            </a:r>
            <a:r>
              <a:rPr lang="en-US" sz="2000" dirty="0">
                <a:solidFill>
                  <a:prstClr val="black"/>
                </a:solidFill>
                <a:latin typeface="Times New Roman" panose="02020603050405020304" pitchFamily="18" charset="0"/>
                <a:cs typeface="Times New Roman" panose="02020603050405020304" pitchFamily="18" charset="0"/>
              </a:rPr>
              <a:t> – 1</a:t>
            </a:r>
            <a:endParaRPr lang="en-US" sz="2000" dirty="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650419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Unsigned arithmetic</a:t>
            </a:r>
            <a:endParaRPr lang="en-CA" dirty="0"/>
          </a:p>
        </p:txBody>
      </p:sp>
      <p:sp>
        <p:nvSpPr>
          <p:cNvPr id="3" name="Content Placeholder 2"/>
          <p:cNvSpPr>
            <a:spLocks noGrp="1"/>
          </p:cNvSpPr>
          <p:nvPr>
            <p:ph idx="1"/>
          </p:nvPr>
        </p:nvSpPr>
        <p:spPr/>
        <p:txBody>
          <a:bodyPr/>
          <a:lstStyle/>
          <a:p>
            <a:r>
              <a:rPr lang="en-US" dirty="0"/>
              <a:t>All arithmetic is performed modulo </a:t>
            </a:r>
            <a:r>
              <a:rPr lang="en-US" dirty="0">
                <a:latin typeface="Times New Roman" panose="02020603050405020304" pitchFamily="18" charset="0"/>
                <a:cs typeface="Times New Roman" panose="02020603050405020304" pitchFamily="18" charset="0"/>
              </a:rPr>
              <a:t>2</a:t>
            </a:r>
            <a:r>
              <a:rPr lang="en-US" i="1" baseline="30000" dirty="0">
                <a:latin typeface="Times New Roman" panose="02020603050405020304" pitchFamily="18" charset="0"/>
                <a:cs typeface="Times New Roman" panose="02020603050405020304" pitchFamily="18" charset="0"/>
              </a:rPr>
              <a:t>n</a:t>
            </a:r>
            <a:r>
              <a:rPr lang="en-US" dirty="0"/>
              <a:t> where </a:t>
            </a:r>
            <a:r>
              <a:rPr lang="en-US" i="1" dirty="0">
                <a:latin typeface="Times New Roman" panose="02020603050405020304" pitchFamily="18" charset="0"/>
                <a:cs typeface="Times New Roman" panose="02020603050405020304" pitchFamily="18" charset="0"/>
              </a:rPr>
              <a:t>n</a:t>
            </a:r>
            <a:r>
              <a:rPr lang="en-US" dirty="0"/>
              <a:t> is the number of bits</a:t>
            </a:r>
            <a:endParaRPr lang="en-US" dirty="0">
              <a:latin typeface="Times New Roman" panose="02020603050405020304" pitchFamily="18" charset="0"/>
              <a:cs typeface="Times New Roman" panose="02020603050405020304" pitchFamily="18" charset="0"/>
            </a:endParaRPr>
          </a:p>
          <a:p>
            <a:pPr lvl="1"/>
            <a:r>
              <a:rPr lang="en-US" dirty="0"/>
              <a:t>The processor just ignores any additional carries:</a:t>
            </a:r>
          </a:p>
          <a:p>
            <a:pPr marL="857250" lvl="2" indent="0">
              <a:buNone/>
            </a:pPr>
            <a:r>
              <a:rPr lang="en-US" dirty="0" err="1">
                <a:latin typeface="Consolas" panose="020B0609020204030204" pitchFamily="49" charset="0"/>
              </a:rPr>
              <a:t>int</a:t>
            </a:r>
            <a:r>
              <a:rPr lang="en-US" dirty="0">
                <a:latin typeface="Consolas" panose="020B0609020204030204" pitchFamily="49" charset="0"/>
              </a:rPr>
              <a:t> main() {</a:t>
            </a:r>
          </a:p>
          <a:p>
            <a:pPr marL="857250" lvl="2" indent="0">
              <a:buNone/>
            </a:pPr>
            <a:r>
              <a:rPr lang="en-US" dirty="0">
                <a:latin typeface="Consolas" panose="020B0609020204030204" pitchFamily="49" charset="0"/>
              </a:rPr>
              <a:t>    unsigned short m{0b1000001101001101};</a:t>
            </a:r>
          </a:p>
          <a:p>
            <a:pPr marL="857250" lvl="2" indent="0">
              <a:buNone/>
            </a:pPr>
            <a:r>
              <a:rPr lang="en-US" dirty="0">
                <a:latin typeface="Consolas" panose="020B0609020204030204" pitchFamily="49" charset="0"/>
              </a:rPr>
              <a:t>    unsigned short n{0b0111111000111110};</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m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n   = " &lt;&lt; n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m += n;</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"m + n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return 0;</a:t>
            </a:r>
          </a:p>
          <a:p>
            <a:pPr marL="857250" lvl="2" indent="0">
              <a:buNone/>
            </a:pPr>
            <a:r>
              <a:rPr lang="en-US" dirty="0" smtClean="0">
                <a:latin typeface="Consolas" panose="020B0609020204030204" pitchFamily="49" charset="0"/>
              </a:rPr>
              <a:t>}</a:t>
            </a:r>
          </a:p>
        </p:txBody>
      </p:sp>
      <p:sp>
        <p:nvSpPr>
          <p:cNvPr id="4" name="Rectangle 3"/>
          <p:cNvSpPr/>
          <p:nvPr/>
        </p:nvSpPr>
        <p:spPr>
          <a:xfrm>
            <a:off x="5076056" y="5229200"/>
            <a:ext cx="2337499" cy="1200329"/>
          </a:xfrm>
          <a:prstGeom prst="rect">
            <a:avLst/>
          </a:prstGeom>
        </p:spPr>
        <p:txBody>
          <a:bodyPr wrap="none">
            <a:spAutoFit/>
          </a:bodyPr>
          <a:lstStyle/>
          <a:p>
            <a:r>
              <a:rPr lang="en-US" dirty="0">
                <a:solidFill>
                  <a:srgbClr val="0070C0"/>
                </a:solidFill>
                <a:latin typeface="Georgia" panose="02040502050405020303" pitchFamily="18" charset="0"/>
              </a:rPr>
              <a:t>Output:</a:t>
            </a:r>
            <a:endParaRPr lang="en-US" dirty="0">
              <a:solidFill>
                <a:srgbClr val="0070C0"/>
              </a:solidFill>
              <a:latin typeface="Consolas" panose="020B0609020204030204" pitchFamily="49" charset="0"/>
            </a:endParaRPr>
          </a:p>
          <a:p>
            <a:r>
              <a:rPr lang="pt-BR" dirty="0">
                <a:solidFill>
                  <a:srgbClr val="0070C0"/>
                </a:solidFill>
                <a:latin typeface="Consolas" panose="020B0609020204030204" pitchFamily="49" charset="0"/>
              </a:rPr>
              <a:t>      m   = 33613</a:t>
            </a:r>
          </a:p>
          <a:p>
            <a:r>
              <a:rPr lang="pt-BR" dirty="0">
                <a:solidFill>
                  <a:srgbClr val="0070C0"/>
                </a:solidFill>
                <a:latin typeface="Consolas" panose="020B0609020204030204" pitchFamily="49" charset="0"/>
              </a:rPr>
              <a:t>      n   = 32318</a:t>
            </a:r>
          </a:p>
          <a:p>
            <a:r>
              <a:rPr lang="pt-BR" dirty="0">
                <a:solidFill>
                  <a:srgbClr val="0070C0"/>
                </a:solidFill>
                <a:latin typeface="Consolas" panose="020B0609020204030204" pitchFamily="49" charset="0"/>
              </a:rPr>
              <a:t>    m + n = 395</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456468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Why did that happen?</a:t>
            </a:r>
          </a:p>
          <a:p>
            <a:pPr marL="457200" lvl="1" indent="0">
              <a:buNone/>
            </a:pPr>
            <a:r>
              <a:rPr lang="en-US" dirty="0">
                <a:latin typeface="Consolas" panose="020B0609020204030204" pitchFamily="49" charset="0"/>
              </a:rPr>
              <a:t>			</a:t>
            </a:r>
            <a:r>
              <a:rPr lang="en-US" sz="950" dirty="0">
                <a:latin typeface="Consolas" panose="020B0609020204030204" pitchFamily="49" charset="0"/>
              </a:rPr>
              <a:t>  1 1 1 1 1   1     1 1 1 1 1 </a:t>
            </a:r>
          </a:p>
          <a:p>
            <a:pPr marL="457200" lvl="1" indent="0">
              <a:buNone/>
            </a:pPr>
            <a:r>
              <a:rPr lang="en-US" dirty="0">
                <a:latin typeface="Consolas" panose="020B0609020204030204" pitchFamily="49" charset="0"/>
              </a:rPr>
              <a:t>			  1000001101001101</a:t>
            </a:r>
          </a:p>
          <a:p>
            <a:pPr marL="457200" lvl="1" indent="0">
              <a:buNone/>
            </a:pPr>
            <a:r>
              <a:rPr lang="en-US" dirty="0">
                <a:latin typeface="Consolas" panose="020B0609020204030204" pitchFamily="49" charset="0"/>
              </a:rPr>
              <a:t>			+ </a:t>
            </a:r>
            <a:r>
              <a:rPr lang="en-US" u="sng" dirty="0">
                <a:latin typeface="Consolas" panose="020B0609020204030204" pitchFamily="49" charset="0"/>
              </a:rPr>
              <a:t>0111111000111110</a:t>
            </a:r>
          </a:p>
          <a:p>
            <a:pPr marL="457200" lvl="1" indent="0">
              <a:buNone/>
            </a:pPr>
            <a:r>
              <a:rPr lang="en-US" dirty="0">
                <a:latin typeface="Consolas" panose="020B0609020204030204" pitchFamily="49" charset="0"/>
              </a:rPr>
              <a:t>			 10000000110001011</a:t>
            </a:r>
          </a:p>
          <a:p>
            <a:pPr marL="457200" lvl="1" indent="0">
              <a:buNone/>
            </a:pPr>
            <a:endParaRPr lang="en-US" dirty="0">
              <a:latin typeface="Consolas" panose="020B0609020204030204" pitchFamily="49" charset="0"/>
            </a:endParaRPr>
          </a:p>
          <a:p>
            <a:pPr lvl="1"/>
            <a:r>
              <a:rPr lang="en-US" dirty="0">
                <a:solidFill>
                  <a:prstClr val="black"/>
                </a:solidFill>
              </a:rPr>
              <a:t>Thus, we see that </a:t>
            </a:r>
            <a:r>
              <a:rPr lang="en-US" dirty="0">
                <a:solidFill>
                  <a:prstClr val="black"/>
                </a:solidFill>
                <a:latin typeface="Times New Roman" panose="02020603050405020304" pitchFamily="18" charset="0"/>
                <a:cs typeface="Times New Roman" panose="02020603050405020304" pitchFamily="18" charset="0"/>
              </a:rPr>
              <a:t>33613 + 32318 = 65931</a:t>
            </a:r>
          </a:p>
          <a:p>
            <a:pPr marL="457200" lvl="1" indent="0">
              <a:buNone/>
            </a:pPr>
            <a:r>
              <a:rPr lang="en-US" dirty="0">
                <a:solidFill>
                  <a:prstClr val="black"/>
                </a:solidFill>
              </a:rPr>
              <a:t>	but we have </a:t>
            </a:r>
            <a:r>
              <a:rPr lang="en-US" dirty="0">
                <a:solidFill>
                  <a:prstClr val="black"/>
                </a:solidFill>
                <a:latin typeface="Times New Roman" panose="02020603050405020304" pitchFamily="18" charset="0"/>
                <a:cs typeface="Times New Roman" panose="02020603050405020304" pitchFamily="18" charset="0"/>
              </a:rPr>
              <a:t>1 + 2 + 8 + 128 + 256 = 395</a:t>
            </a:r>
          </a:p>
          <a:p>
            <a:pPr lvl="1"/>
            <a:r>
              <a:rPr lang="en-US" dirty="0">
                <a:solidFill>
                  <a:prstClr val="black"/>
                </a:solidFill>
              </a:rPr>
              <a:t>Note that </a:t>
            </a:r>
            <a:r>
              <a:rPr lang="en-US" dirty="0">
                <a:solidFill>
                  <a:prstClr val="black"/>
                </a:solidFill>
                <a:latin typeface="Times New Roman" panose="02020603050405020304" pitchFamily="18" charset="0"/>
                <a:cs typeface="Times New Roman" panose="02020603050405020304" pitchFamily="18" charset="0"/>
              </a:rPr>
              <a:t>395 + 2</a:t>
            </a:r>
            <a:r>
              <a:rPr lang="en-US" baseline="30000" dirty="0">
                <a:solidFill>
                  <a:prstClr val="black"/>
                </a:solidFill>
                <a:latin typeface="Times New Roman" panose="02020603050405020304" pitchFamily="18" charset="0"/>
                <a:cs typeface="Times New Roman" panose="02020603050405020304" pitchFamily="18" charset="0"/>
              </a:rPr>
              <a:t>16</a:t>
            </a:r>
            <a:r>
              <a:rPr lang="en-US" dirty="0">
                <a:solidFill>
                  <a:prstClr val="black"/>
                </a:solidFill>
                <a:latin typeface="Times New Roman" panose="02020603050405020304" pitchFamily="18" charset="0"/>
                <a:cs typeface="Times New Roman" panose="02020603050405020304" pitchFamily="18" charset="0"/>
              </a:rPr>
              <a:t> = 65931</a:t>
            </a:r>
          </a:p>
          <a:p>
            <a:pPr marL="457200" lvl="1" indent="0">
              <a:buNone/>
            </a:pPr>
            <a:r>
              <a:rPr lang="en-US" dirty="0">
                <a:latin typeface="Consolas" panose="020B0609020204030204" pitchFamily="49" charset="0"/>
              </a:rPr>
              <a:t>    </a:t>
            </a:r>
          </a:p>
        </p:txBody>
      </p:sp>
      <p:cxnSp>
        <p:nvCxnSpPr>
          <p:cNvPr id="7" name="Straight Connector 6"/>
          <p:cNvCxnSpPr/>
          <p:nvPr/>
        </p:nvCxnSpPr>
        <p:spPr>
          <a:xfrm>
            <a:off x="3419872" y="3068960"/>
            <a:ext cx="144016"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803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The same happens with multiplication:</a:t>
            </a:r>
          </a:p>
          <a:p>
            <a:pPr marL="857250" lvl="2" indent="0">
              <a:buNone/>
            </a:pPr>
            <a:r>
              <a:rPr lang="en-US" dirty="0" err="1">
                <a:latin typeface="Consolas" panose="020B0609020204030204" pitchFamily="49" charset="0"/>
              </a:rPr>
              <a:t>int</a:t>
            </a:r>
            <a:r>
              <a:rPr lang="en-US" dirty="0">
                <a:latin typeface="Consolas" panose="020B0609020204030204" pitchFamily="49" charset="0"/>
              </a:rPr>
              <a:t> main() {</a:t>
            </a:r>
          </a:p>
          <a:p>
            <a:pPr marL="857250" lvl="2" indent="0">
              <a:buNone/>
            </a:pPr>
            <a:r>
              <a:rPr lang="en-US" dirty="0">
                <a:latin typeface="Consolas" panose="020B0609020204030204" pitchFamily="49" charset="0"/>
              </a:rPr>
              <a:t>    unsigned short m{0b1000001101001101};</a:t>
            </a:r>
          </a:p>
          <a:p>
            <a:pPr marL="857250" lvl="2" indent="0">
              <a:buNone/>
            </a:pPr>
            <a:r>
              <a:rPr lang="en-US" dirty="0">
                <a:latin typeface="Consolas" panose="020B0609020204030204" pitchFamily="49" charset="0"/>
              </a:rPr>
              <a:t>    unsigned short n{0b0111111000111110};</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m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n   = " &lt;&lt; n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m *= n;</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"m * n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return 0;</a:t>
            </a:r>
          </a:p>
          <a:p>
            <a:pPr marL="857250" lvl="2" indent="0">
              <a:buNone/>
            </a:pPr>
            <a:r>
              <a:rPr lang="en-US" dirty="0">
                <a:latin typeface="Consolas" panose="020B0609020204030204" pitchFamily="49" charset="0"/>
              </a:rPr>
              <a:t>}</a:t>
            </a:r>
          </a:p>
        </p:txBody>
      </p:sp>
      <p:sp>
        <p:nvSpPr>
          <p:cNvPr id="4" name="Rectangle 3"/>
          <p:cNvSpPr/>
          <p:nvPr/>
        </p:nvSpPr>
        <p:spPr>
          <a:xfrm>
            <a:off x="5076056" y="5229200"/>
            <a:ext cx="2337499" cy="1200329"/>
          </a:xfrm>
          <a:prstGeom prst="rect">
            <a:avLst/>
          </a:prstGeom>
        </p:spPr>
        <p:txBody>
          <a:bodyPr wrap="none">
            <a:spAutoFit/>
          </a:bodyPr>
          <a:lstStyle/>
          <a:p>
            <a:r>
              <a:rPr lang="en-US" dirty="0">
                <a:solidFill>
                  <a:srgbClr val="0070C0"/>
                </a:solidFill>
                <a:latin typeface="Georgia" panose="02040502050405020303" pitchFamily="18" charset="0"/>
              </a:rPr>
              <a:t>Output:</a:t>
            </a:r>
            <a:endParaRPr lang="en-US" dirty="0">
              <a:solidFill>
                <a:srgbClr val="0070C0"/>
              </a:solidFill>
              <a:latin typeface="Consolas" panose="020B0609020204030204" pitchFamily="49" charset="0"/>
            </a:endParaRPr>
          </a:p>
          <a:p>
            <a:r>
              <a:rPr lang="pt-BR" dirty="0">
                <a:solidFill>
                  <a:srgbClr val="0070C0"/>
                </a:solidFill>
                <a:latin typeface="Consolas" panose="020B0609020204030204" pitchFamily="49" charset="0"/>
              </a:rPr>
              <a:t>      m   = 33613</a:t>
            </a:r>
          </a:p>
          <a:p>
            <a:r>
              <a:rPr lang="pt-BR" dirty="0">
                <a:solidFill>
                  <a:srgbClr val="0070C0"/>
                </a:solidFill>
                <a:latin typeface="Consolas" panose="020B0609020204030204" pitchFamily="49" charset="0"/>
              </a:rPr>
              <a:t>      n   = 32318</a:t>
            </a:r>
          </a:p>
          <a:p>
            <a:r>
              <a:rPr lang="pt-BR" dirty="0">
                <a:solidFill>
                  <a:srgbClr val="0070C0"/>
                </a:solidFill>
                <a:latin typeface="Consolas" panose="020B0609020204030204" pitchFamily="49" charset="0"/>
              </a:rPr>
              <a:t>    m * n = 45734</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208688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noAutofit/>
          </a:bodyPr>
          <a:lstStyle/>
          <a:p>
            <a:r>
              <a:rPr lang="en-US" dirty="0"/>
              <a:t>Why did that happen?</a:t>
            </a:r>
          </a:p>
          <a:p>
            <a:pPr marL="457200" lvl="1" indent="0">
              <a:buNone/>
            </a:pPr>
            <a:r>
              <a:rPr lang="en-US" sz="1400" dirty="0">
                <a:latin typeface="Consolas" panose="020B0609020204030204" pitchFamily="49" charset="0"/>
              </a:rPr>
              <a:t>		                1000001101001101</a:t>
            </a:r>
          </a:p>
          <a:p>
            <a:pPr marL="457200" lvl="1" indent="0">
              <a:buNone/>
            </a:pPr>
            <a:r>
              <a:rPr lang="en-US" sz="1400" dirty="0">
                <a:latin typeface="Consolas" panose="020B0609020204030204" pitchFamily="49" charset="0"/>
              </a:rPr>
              <a:t>		              × </a:t>
            </a:r>
            <a:r>
              <a:rPr lang="en-US" sz="1400" u="sng" dirty="0">
                <a:latin typeface="Consolas" panose="020B0609020204030204" pitchFamily="49" charset="0"/>
              </a:rPr>
              <a:t>0111111000111110</a:t>
            </a: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000000000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0000000000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00000000000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000000000000</a:t>
            </a:r>
          </a:p>
          <a:p>
            <a:pPr marL="457200" lvl="1" indent="0">
              <a:buNone/>
            </a:pPr>
            <a:r>
              <a:rPr lang="en-US" sz="1400" dirty="0">
                <a:latin typeface="Consolas" panose="020B0609020204030204" pitchFamily="49" charset="0"/>
              </a:rPr>
              <a:t> 		   1000001101001101</a:t>
            </a:r>
            <a:r>
              <a:rPr lang="en-US" sz="1400" dirty="0">
                <a:solidFill>
                  <a:srgbClr val="FF0000"/>
                </a:solidFill>
                <a:latin typeface="Consolas" panose="020B0609020204030204" pitchFamily="49" charset="0"/>
              </a:rPr>
              <a:t>0000000000000</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+ 1000001101001101</a:t>
            </a:r>
            <a:r>
              <a:rPr lang="en-US" sz="1400" dirty="0">
                <a:solidFill>
                  <a:srgbClr val="FF0000"/>
                </a:solidFill>
                <a:latin typeface="Consolas" panose="020B0609020204030204" pitchFamily="49" charset="0"/>
              </a:rPr>
              <a:t>00000000000000</a:t>
            </a:r>
            <a:endParaRPr lang="en-US" sz="1400" dirty="0">
              <a:latin typeface="Consolas" panose="020B0609020204030204" pitchFamily="49" charset="0"/>
            </a:endParaRPr>
          </a:p>
          <a:p>
            <a:pPr marL="457200" lvl="1" indent="0">
              <a:buNone/>
            </a:pPr>
            <a:r>
              <a:rPr lang="en-US" sz="1400" dirty="0">
                <a:solidFill>
                  <a:srgbClr val="FF0000"/>
                </a:solidFill>
                <a:latin typeface="Consolas" panose="020B0609020204030204" pitchFamily="49" charset="0"/>
              </a:rPr>
              <a:t>		 </a:t>
            </a:r>
            <a:r>
              <a:rPr lang="en-US" sz="1400" dirty="0">
                <a:latin typeface="Consolas" panose="020B0609020204030204" pitchFamily="49" charset="0"/>
              </a:rPr>
              <a:t>1000000101111111011001010100110</a:t>
            </a:r>
            <a:endParaRPr lang="en-US" sz="1400" dirty="0">
              <a:solidFill>
                <a:srgbClr val="0070C0"/>
              </a:solidFill>
              <a:latin typeface="Consolas" panose="020B0609020204030204" pitchFamily="49" charset="0"/>
            </a:endParaRPr>
          </a:p>
          <a:p>
            <a:pPr lvl="1"/>
            <a:r>
              <a:rPr lang="en-US" dirty="0">
                <a:solidFill>
                  <a:prstClr val="black"/>
                </a:solidFill>
              </a:rPr>
              <a:t>Thus, we see that </a:t>
            </a:r>
            <a:r>
              <a:rPr lang="en-US" dirty="0">
                <a:solidFill>
                  <a:prstClr val="black"/>
                </a:solidFill>
                <a:latin typeface="Times New Roman" panose="02020603050405020304" pitchFamily="18" charset="0"/>
                <a:cs typeface="Times New Roman" panose="02020603050405020304" pitchFamily="18" charset="0"/>
              </a:rPr>
              <a:t>33613 × 32318 = 1086304934</a:t>
            </a:r>
          </a:p>
          <a:p>
            <a:pPr marL="457200" lvl="1" indent="0">
              <a:buNone/>
            </a:pPr>
            <a:r>
              <a:rPr lang="en-US" dirty="0">
                <a:solidFill>
                  <a:prstClr val="black"/>
                </a:solidFill>
              </a:rPr>
              <a:t>	but we have </a:t>
            </a:r>
            <a:r>
              <a:rPr lang="en-US" dirty="0">
                <a:solidFill>
                  <a:prstClr val="black"/>
                </a:solidFill>
                <a:latin typeface="Times New Roman" panose="02020603050405020304" pitchFamily="18" charset="0"/>
                <a:cs typeface="Times New Roman" panose="02020603050405020304" pitchFamily="18" charset="0"/>
              </a:rPr>
              <a:t>45734</a:t>
            </a:r>
          </a:p>
          <a:p>
            <a:pPr lvl="1"/>
            <a:r>
              <a:rPr lang="en-US" dirty="0">
                <a:solidFill>
                  <a:prstClr val="black"/>
                </a:solidFill>
              </a:rPr>
              <a:t>Note that </a:t>
            </a:r>
            <a:r>
              <a:rPr lang="en-US" dirty="0">
                <a:solidFill>
                  <a:prstClr val="black"/>
                </a:solidFill>
                <a:latin typeface="Times New Roman" panose="02020603050405020304" pitchFamily="18" charset="0"/>
                <a:cs typeface="Times New Roman" panose="02020603050405020304" pitchFamily="18" charset="0"/>
              </a:rPr>
              <a:t>1086304934 = 16575 × 2</a:t>
            </a:r>
            <a:r>
              <a:rPr lang="en-US" baseline="30000" dirty="0">
                <a:solidFill>
                  <a:prstClr val="black"/>
                </a:solidFill>
                <a:latin typeface="Times New Roman" panose="02020603050405020304" pitchFamily="18" charset="0"/>
                <a:cs typeface="Times New Roman" panose="02020603050405020304" pitchFamily="18" charset="0"/>
              </a:rPr>
              <a:t>16</a:t>
            </a:r>
            <a:r>
              <a:rPr lang="en-US" dirty="0">
                <a:solidFill>
                  <a:prstClr val="black"/>
                </a:solidFill>
                <a:latin typeface="Times New Roman" panose="02020603050405020304" pitchFamily="18" charset="0"/>
                <a:cs typeface="Times New Roman" panose="02020603050405020304" pitchFamily="18" charset="0"/>
              </a:rPr>
              <a:t> + 45734</a:t>
            </a:r>
          </a:p>
          <a:p>
            <a:pPr marL="457200" lvl="1" indent="0">
              <a:buNone/>
            </a:pPr>
            <a:r>
              <a:rPr lang="en-US" dirty="0">
                <a:latin typeface="Consolas" panose="020B0609020204030204" pitchFamily="49" charset="0"/>
              </a:rPr>
              <a:t>    </a:t>
            </a:r>
          </a:p>
        </p:txBody>
      </p:sp>
      <p:cxnSp>
        <p:nvCxnSpPr>
          <p:cNvPr id="6" name="Straight Connector 5"/>
          <p:cNvCxnSpPr/>
          <p:nvPr/>
        </p:nvCxnSpPr>
        <p:spPr>
          <a:xfrm>
            <a:off x="2544728" y="5288508"/>
            <a:ext cx="303538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35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Review main memory</a:t>
            </a:r>
          </a:p>
          <a:p>
            <a:pPr lvl="1"/>
            <a:r>
              <a:rPr lang="en-CA" dirty="0"/>
              <a:t>Consider what we can store with </a:t>
            </a:r>
            <a:r>
              <a:rPr lang="en-CA" i="1" dirty="0"/>
              <a:t>n</a:t>
            </a:r>
            <a:r>
              <a:rPr lang="en-CA" dirty="0"/>
              <a:t> decimal digits and </a:t>
            </a:r>
            <a:r>
              <a:rPr lang="en-CA" i="1" dirty="0"/>
              <a:t>n</a:t>
            </a:r>
            <a:r>
              <a:rPr lang="en-CA" dirty="0"/>
              <a:t> bits</a:t>
            </a:r>
          </a:p>
          <a:p>
            <a:pPr lvl="1"/>
            <a:r>
              <a:rPr lang="en-CA" dirty="0"/>
              <a:t>Describe the storage of </a:t>
            </a:r>
            <a:r>
              <a:rPr lang="en-CA" dirty="0" err="1">
                <a:latin typeface="Consolas" panose="020B0609020204030204" pitchFamily="49" charset="0"/>
              </a:rPr>
              <a:t>int</a:t>
            </a:r>
            <a:endParaRPr lang="en-CA" dirty="0">
              <a:latin typeface="Consolas" panose="020B0609020204030204" pitchFamily="49" charset="0"/>
            </a:endParaRPr>
          </a:p>
          <a:p>
            <a:pPr lvl="1"/>
            <a:r>
              <a:rPr lang="en-US" dirty="0"/>
              <a:t>Determine the problems with storing negative values</a:t>
            </a:r>
          </a:p>
          <a:p>
            <a:pPr lvl="1"/>
            <a:r>
              <a:rPr lang="en-US" dirty="0"/>
              <a:t>Introduce unsigned types</a:t>
            </a:r>
          </a:p>
          <a:p>
            <a:pPr marL="457200" lvl="1" indent="0">
              <a:buNone/>
            </a:pPr>
            <a:r>
              <a:rPr lang="en-US" dirty="0"/>
              <a:t>	</a:t>
            </a:r>
            <a:r>
              <a:rPr lang="en-US" sz="1600" dirty="0">
                <a:latin typeface="Consolas" panose="020B0609020204030204" pitchFamily="49" charset="0"/>
              </a:rPr>
              <a:t>unsigned char   unsigned short   unsigned </a:t>
            </a:r>
            <a:r>
              <a:rPr lang="en-US" sz="1600" dirty="0" err="1">
                <a:latin typeface="Consolas" panose="020B0609020204030204" pitchFamily="49" charset="0"/>
              </a:rPr>
              <a:t>int</a:t>
            </a:r>
            <a:r>
              <a:rPr lang="en-US" sz="1600" dirty="0">
                <a:latin typeface="Consolas" panose="020B0609020204030204" pitchFamily="49" charset="0"/>
              </a:rPr>
              <a:t>   unsigned long</a:t>
            </a:r>
          </a:p>
          <a:p>
            <a:pPr lvl="1"/>
            <a:r>
              <a:rPr lang="en-US" dirty="0"/>
              <a:t>Do arithmetic with unsigned integers</a:t>
            </a:r>
          </a:p>
          <a:p>
            <a:pPr lvl="1"/>
            <a:r>
              <a:rPr lang="en-US" dirty="0"/>
              <a:t>Introduce 2s complement</a:t>
            </a:r>
          </a:p>
          <a:p>
            <a:pPr lvl="1"/>
            <a:r>
              <a:rPr lang="en-US" dirty="0"/>
              <a:t>Do arithmetic with signed integers</a:t>
            </a:r>
            <a:endParaRPr lang="en-CA" dirty="0"/>
          </a:p>
        </p:txBody>
      </p:sp>
    </p:spTree>
    <p:extLst>
      <p:ext uri="{BB962C8B-B14F-4D97-AF65-F5344CB8AC3E}">
        <p14:creationId xmlns:p14="http://schemas.microsoft.com/office/powerpoint/2010/main" val="385744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If adding, subtracting or multiplying two unsigned integer types and the result is no longer valid,</a:t>
            </a:r>
          </a:p>
          <a:p>
            <a:pPr marL="0" indent="0">
              <a:buNone/>
            </a:pPr>
            <a:r>
              <a:rPr lang="en-US" dirty="0"/>
              <a:t>	we will say that a </a:t>
            </a:r>
            <a:r>
              <a:rPr lang="en-US" i="1" dirty="0"/>
              <a:t>carry </a:t>
            </a:r>
            <a:r>
              <a:rPr lang="en-US" dirty="0"/>
              <a:t>has occurred</a:t>
            </a:r>
          </a:p>
          <a:p>
            <a:endParaRPr lang="en-US" dirty="0">
              <a:latin typeface="Consolas" panose="020B0609020204030204" pitchFamily="49" charset="0"/>
            </a:endParaRPr>
          </a:p>
          <a:p>
            <a:r>
              <a:rPr lang="en-US" dirty="0"/>
              <a:t>For example,</a:t>
            </a:r>
          </a:p>
          <a:p>
            <a:pPr lvl="1"/>
            <a:r>
              <a:rPr lang="en-US" dirty="0"/>
              <a:t>Adding two </a:t>
            </a:r>
            <a:r>
              <a:rPr lang="en-US" dirty="0">
                <a:latin typeface="Consolas" panose="020B0609020204030204" pitchFamily="49" charset="0"/>
              </a:rPr>
              <a:t>unsigned short</a:t>
            </a:r>
            <a:r>
              <a:rPr lang="en-US" dirty="0"/>
              <a:t> and the sum is greater than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16</a:t>
            </a:r>
            <a:r>
              <a:rPr lang="en-US" dirty="0">
                <a:latin typeface="Times New Roman" panose="02020603050405020304" pitchFamily="18" charset="0"/>
                <a:cs typeface="Times New Roman" panose="02020603050405020304" pitchFamily="18" charset="0"/>
              </a:rPr>
              <a:t> – 1</a:t>
            </a:r>
          </a:p>
          <a:p>
            <a:pPr lvl="1"/>
            <a:r>
              <a:rPr lang="en-US" dirty="0"/>
              <a:t>Subtracting a larger </a:t>
            </a:r>
            <a:r>
              <a:rPr lang="en-US" dirty="0">
                <a:latin typeface="Consolas" panose="020B0609020204030204" pitchFamily="49" charset="0"/>
              </a:rPr>
              <a:t>unsigned short</a:t>
            </a:r>
            <a:r>
              <a:rPr lang="en-US" dirty="0"/>
              <a:t> from a smaller one</a:t>
            </a:r>
          </a:p>
          <a:p>
            <a:pPr lvl="1"/>
            <a:r>
              <a:rPr lang="en-US" dirty="0"/>
              <a:t>Multiplying two </a:t>
            </a:r>
            <a:r>
              <a:rPr lang="en-US" dirty="0">
                <a:latin typeface="Consolas" panose="020B0609020204030204" pitchFamily="49" charset="0"/>
              </a:rPr>
              <a:t>unsigned short</a:t>
            </a:r>
            <a:endParaRPr lang="en-US" dirty="0"/>
          </a:p>
          <a:p>
            <a:pPr marL="457200" lvl="1" indent="0">
              <a:buNone/>
            </a:pPr>
            <a:r>
              <a:rPr lang="en-US" dirty="0"/>
              <a:t>		and the product is greater than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16</a:t>
            </a:r>
            <a:r>
              <a:rPr lang="en-US" dirty="0">
                <a:latin typeface="Times New Roman" panose="02020603050405020304" pitchFamily="18" charset="0"/>
                <a:cs typeface="Times New Roman" panose="02020603050405020304" pitchFamily="18" charset="0"/>
              </a:rPr>
              <a:t> – 1</a:t>
            </a:r>
          </a:p>
          <a:p>
            <a:pPr lvl="1"/>
            <a:endParaRPr lang="en-US" dirty="0"/>
          </a:p>
        </p:txBody>
      </p:sp>
    </p:spTree>
    <p:custDataLst>
      <p:tags r:id="rId1"/>
    </p:custDataLst>
    <p:extLst>
      <p:ext uri="{BB962C8B-B14F-4D97-AF65-F5344CB8AC3E}">
        <p14:creationId xmlns:p14="http://schemas.microsoft.com/office/powerpoint/2010/main" val="29257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 to negative values</a:t>
            </a:r>
          </a:p>
        </p:txBody>
      </p:sp>
      <p:sp>
        <p:nvSpPr>
          <p:cNvPr id="3" name="Content Placeholder 2"/>
          <p:cNvSpPr>
            <a:spLocks noGrp="1"/>
          </p:cNvSpPr>
          <p:nvPr>
            <p:ph idx="1"/>
          </p:nvPr>
        </p:nvSpPr>
        <p:spPr>
          <a:xfrm>
            <a:off x="457200" y="1600200"/>
            <a:ext cx="8579296" cy="4525963"/>
          </a:xfrm>
        </p:spPr>
        <p:txBody>
          <a:bodyPr/>
          <a:lstStyle/>
          <a:p>
            <a:pPr lvl="0"/>
            <a:r>
              <a:rPr lang="en-US" dirty="0">
                <a:solidFill>
                  <a:prstClr val="black"/>
                </a:solidFill>
              </a:rPr>
              <a:t>If these are all unsigned types, then</a:t>
            </a:r>
          </a:p>
          <a:p>
            <a:pPr marL="0" lvl="0" indent="0">
              <a:buNone/>
            </a:pPr>
            <a:r>
              <a:rPr lang="en-US" sz="1800" dirty="0">
                <a:solidFill>
                  <a:prstClr val="black"/>
                </a:solidFill>
                <a:latin typeface="Consolas" panose="020B0609020204030204" pitchFamily="49" charset="0"/>
              </a:rPr>
              <a:t>	signed char</a:t>
            </a:r>
          </a:p>
          <a:p>
            <a:pPr marL="0" lvl="0" indent="0">
              <a:buNone/>
            </a:pPr>
            <a:r>
              <a:rPr lang="en-US" sz="1800" dirty="0">
                <a:solidFill>
                  <a:prstClr val="black"/>
                </a:solidFill>
                <a:latin typeface="Consolas" panose="020B0609020204030204" pitchFamily="49" charset="0"/>
              </a:rPr>
              <a:t>	short</a:t>
            </a:r>
          </a:p>
          <a:p>
            <a:pPr marL="0" lvl="0" indent="0">
              <a:buNone/>
            </a:pP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int</a:t>
            </a:r>
            <a:endParaRPr lang="en-US" sz="1800" dirty="0">
              <a:solidFill>
                <a:prstClr val="black"/>
              </a:solidFill>
              <a:latin typeface="Consolas" panose="020B0609020204030204" pitchFamily="49" charset="0"/>
            </a:endParaRPr>
          </a:p>
          <a:p>
            <a:pPr marL="0" lvl="0" indent="0">
              <a:buNone/>
            </a:pPr>
            <a:r>
              <a:rPr lang="en-US" sz="1800" dirty="0">
                <a:solidFill>
                  <a:prstClr val="black"/>
                </a:solidFill>
                <a:latin typeface="Consolas" panose="020B0609020204030204" pitchFamily="49" charset="0"/>
              </a:rPr>
              <a:t>	long</a:t>
            </a:r>
          </a:p>
          <a:p>
            <a:pPr marL="0" lvl="0" indent="0">
              <a:buNone/>
            </a:pPr>
            <a:r>
              <a:rPr lang="en-US" sz="1800" dirty="0">
                <a:solidFill>
                  <a:prstClr val="black"/>
                </a:solidFill>
                <a:latin typeface="Consolas" panose="020B0609020204030204" pitchFamily="49" charset="0"/>
              </a:rPr>
              <a:t>	long </a:t>
            </a:r>
            <a:r>
              <a:rPr lang="en-US" sz="1800" dirty="0" err="1">
                <a:solidFill>
                  <a:prstClr val="black"/>
                </a:solidFill>
                <a:latin typeface="Consolas" panose="020B0609020204030204" pitchFamily="49" charset="0"/>
              </a:rPr>
              <a:t>long</a:t>
            </a:r>
            <a:endParaRPr lang="en-US" sz="1800" dirty="0">
              <a:solidFill>
                <a:prstClr val="black"/>
              </a:solidFill>
              <a:latin typeface="Consolas" panose="020B0609020204030204" pitchFamily="49" charset="0"/>
            </a:endParaRPr>
          </a:p>
          <a:p>
            <a:pPr marL="0" lvl="0" indent="0">
              <a:buNone/>
            </a:pPr>
            <a:r>
              <a:rPr lang="en-US" dirty="0">
                <a:solidFill>
                  <a:prstClr val="black"/>
                </a:solidFill>
              </a:rPr>
              <a:t>      must be signed types</a:t>
            </a:r>
          </a:p>
          <a:p>
            <a:pPr lvl="0"/>
            <a:endParaRPr lang="en-US" dirty="0">
              <a:solidFill>
                <a:prstClr val="black"/>
              </a:solidFill>
            </a:endParaRPr>
          </a:p>
          <a:p>
            <a:pPr lvl="0"/>
            <a:r>
              <a:rPr lang="en-US" dirty="0">
                <a:solidFill>
                  <a:prstClr val="black"/>
                </a:solidFill>
              </a:rPr>
              <a:t>How do we deal with negative numbers?</a:t>
            </a:r>
          </a:p>
          <a:p>
            <a:pPr lvl="1"/>
            <a:r>
              <a:rPr lang="en-US" dirty="0">
                <a:solidFill>
                  <a:prstClr val="black"/>
                </a:solidFill>
              </a:rPr>
              <a:t>If the first bit is 1, the number is negative</a:t>
            </a:r>
          </a:p>
        </p:txBody>
      </p:sp>
    </p:spTree>
    <p:custDataLst>
      <p:tags r:id="rId1"/>
    </p:custDataLst>
    <p:extLst>
      <p:ext uri="{BB962C8B-B14F-4D97-AF65-F5344CB8AC3E}">
        <p14:creationId xmlns:p14="http://schemas.microsoft.com/office/powerpoint/2010/main" val="65022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Largest positive value</a:t>
            </a:r>
            <a:endParaRPr lang="en-CA" dirty="0"/>
          </a:p>
        </p:txBody>
      </p:sp>
      <p:sp>
        <p:nvSpPr>
          <p:cNvPr id="3" name="Content Placeholder 2"/>
          <p:cNvSpPr>
            <a:spLocks noGrp="1"/>
          </p:cNvSpPr>
          <p:nvPr>
            <p:ph idx="1"/>
          </p:nvPr>
        </p:nvSpPr>
        <p:spPr/>
        <p:txBody>
          <a:bodyPr/>
          <a:lstStyle/>
          <a:p>
            <a:r>
              <a:rPr lang="en-US" dirty="0"/>
              <a:t>If the first bit is zero, it is a positive value:</a:t>
            </a:r>
          </a:p>
          <a:p>
            <a:pPr lvl="1"/>
            <a:r>
              <a:rPr lang="en-US" dirty="0"/>
              <a:t>Thus, the largest positive value for each of these types are:</a:t>
            </a:r>
          </a:p>
          <a:p>
            <a:pPr marL="0" indent="0">
              <a:buNone/>
            </a:pPr>
            <a:endParaRPr lang="en-US" dirty="0"/>
          </a:p>
          <a:p>
            <a:pPr marL="0" indent="0">
              <a:buNone/>
            </a:pPr>
            <a:r>
              <a:rPr lang="en-US" dirty="0">
                <a:latin typeface="Consolas" panose="020B0609020204030204" pitchFamily="49" charset="0"/>
              </a:rPr>
              <a:t>   signed char  011111111</a:t>
            </a:r>
            <a:r>
              <a:rPr lang="en-US" dirty="0"/>
              <a:t>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 1</a:t>
            </a:r>
            <a:r>
              <a:rPr lang="en-US" dirty="0"/>
              <a:t>	127</a:t>
            </a:r>
          </a:p>
          <a:p>
            <a:pPr marL="0" indent="0">
              <a:buNone/>
            </a:pPr>
            <a:r>
              <a:rPr lang="en-US" dirty="0">
                <a:latin typeface="Consolas" panose="020B0609020204030204" pitchFamily="49" charset="0"/>
              </a:rPr>
              <a:t>   short        0111111111111111</a:t>
            </a:r>
            <a:r>
              <a:rPr lang="en-US" dirty="0"/>
              <a:t>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 1</a:t>
            </a:r>
            <a:r>
              <a:rPr lang="en-US" dirty="0"/>
              <a:t>	32767</a:t>
            </a:r>
            <a:endParaRPr lang="en-CA" dirty="0"/>
          </a:p>
          <a:p>
            <a:pPr marL="0"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0111111111</a:t>
            </a:r>
            <a:r>
              <a:rPr lang="en-CA" dirty="0">
                <a:latin typeface="Consolas" panose="020B0609020204030204" pitchFamily="49" charset="0"/>
              </a:rPr>
              <a:t>···</a:t>
            </a:r>
            <a:r>
              <a:rPr lang="en-US" dirty="0">
                <a:latin typeface="Consolas" panose="020B0609020204030204" pitchFamily="49" charset="0"/>
              </a:rPr>
              <a:t>11111111</a:t>
            </a:r>
            <a:r>
              <a:rPr lang="en-US" dirty="0"/>
              <a:t>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31</a:t>
            </a:r>
            <a:r>
              <a:rPr lang="en-US" dirty="0">
                <a:latin typeface="Times New Roman" panose="02020603050405020304" pitchFamily="18" charset="0"/>
                <a:cs typeface="Times New Roman" panose="02020603050405020304" pitchFamily="18" charset="0"/>
              </a:rPr>
              <a:t> – 1</a:t>
            </a:r>
            <a:r>
              <a:rPr lang="en-US" dirty="0"/>
              <a:t>	2 billion</a:t>
            </a:r>
          </a:p>
          <a:p>
            <a:pPr marL="0" indent="0">
              <a:buNone/>
            </a:pPr>
            <a:r>
              <a:rPr lang="en-US" dirty="0">
                <a:latin typeface="Consolas" panose="020B0609020204030204" pitchFamily="49" charset="0"/>
              </a:rPr>
              <a:t>   long         0111111111</a:t>
            </a:r>
            <a:r>
              <a:rPr lang="en-CA" dirty="0">
                <a:latin typeface="Consolas" panose="020B0609020204030204" pitchFamily="49" charset="0"/>
              </a:rPr>
              <a:t>···</a:t>
            </a:r>
            <a:r>
              <a:rPr lang="en-US" dirty="0">
                <a:latin typeface="Consolas" panose="020B0609020204030204" pitchFamily="49" charset="0"/>
              </a:rPr>
              <a:t>11111111</a:t>
            </a:r>
            <a:r>
              <a:rPr lang="en-US" dirty="0"/>
              <a:t>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63</a:t>
            </a:r>
            <a:r>
              <a:rPr lang="en-US" dirty="0">
                <a:latin typeface="Times New Roman" panose="02020603050405020304" pitchFamily="18" charset="0"/>
                <a:cs typeface="Times New Roman" panose="02020603050405020304" pitchFamily="18" charset="0"/>
              </a:rPr>
              <a:t> – 1</a:t>
            </a:r>
            <a:r>
              <a:rPr lang="en-US" dirty="0"/>
              <a:t>	8 quintillion</a:t>
            </a:r>
            <a:endParaRPr lang="en-CA" dirty="0"/>
          </a:p>
          <a:p>
            <a:pPr marL="0" indent="0">
              <a:buNone/>
            </a:pPr>
            <a:endParaRPr lang="en-CA" dirty="0"/>
          </a:p>
        </p:txBody>
      </p:sp>
    </p:spTree>
    <p:extLst>
      <p:ext uri="{BB962C8B-B14F-4D97-AF65-F5344CB8AC3E}">
        <p14:creationId xmlns:p14="http://schemas.microsoft.com/office/powerpoint/2010/main" val="292827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Representing negative numbers</a:t>
            </a:r>
          </a:p>
        </p:txBody>
      </p:sp>
      <p:sp>
        <p:nvSpPr>
          <p:cNvPr id="3" name="Content Placeholder 2"/>
          <p:cNvSpPr>
            <a:spLocks noGrp="1"/>
          </p:cNvSpPr>
          <p:nvPr>
            <p:ph idx="1"/>
          </p:nvPr>
        </p:nvSpPr>
        <p:spPr>
          <a:xfrm>
            <a:off x="457200" y="1600200"/>
            <a:ext cx="8579296" cy="4525963"/>
          </a:xfrm>
        </p:spPr>
        <p:txBody>
          <a:bodyPr/>
          <a:lstStyle/>
          <a:p>
            <a:pPr lvl="0"/>
            <a:r>
              <a:rPr lang="en-US" dirty="0">
                <a:solidFill>
                  <a:prstClr val="black"/>
                </a:solidFill>
              </a:rPr>
              <a:t>Why not just using a “1” to indicate a negative number:</a:t>
            </a:r>
          </a:p>
          <a:p>
            <a:pPr lvl="1"/>
            <a:r>
              <a:rPr lang="en-US" dirty="0">
                <a:solidFill>
                  <a:prstClr val="black"/>
                </a:solidFill>
              </a:rPr>
              <a:t>For example, if 5 is assigned to a variable of type </a:t>
            </a:r>
            <a:r>
              <a:rPr lang="en-US" dirty="0">
                <a:solidFill>
                  <a:prstClr val="black"/>
                </a:solidFill>
                <a:latin typeface="Consolas" panose="020B0609020204030204" pitchFamily="49" charset="0"/>
              </a:rPr>
              <a:t>short</a:t>
            </a:r>
            <a:r>
              <a:rPr lang="en-US" dirty="0">
                <a:solidFill>
                  <a:prstClr val="black"/>
                </a:solidFill>
              </a:rPr>
              <a:t>, we have</a:t>
            </a:r>
          </a:p>
          <a:p>
            <a:pPr marL="457200" lvl="1" indent="0">
              <a:buNone/>
            </a:pPr>
            <a:r>
              <a:rPr lang="en-US" dirty="0">
                <a:solidFill>
                  <a:prstClr val="black"/>
                </a:solidFill>
              </a:rPr>
              <a:t>		</a:t>
            </a:r>
            <a:r>
              <a:rPr lang="en-US" dirty="0">
                <a:solidFill>
                  <a:srgbClr val="FF0000"/>
                </a:solidFill>
                <a:latin typeface="Consolas" panose="020B0609020204030204" pitchFamily="49" charset="0"/>
              </a:rPr>
              <a:t> 0</a:t>
            </a:r>
            <a:r>
              <a:rPr lang="en-US" dirty="0">
                <a:solidFill>
                  <a:prstClr val="black"/>
                </a:solidFill>
                <a:latin typeface="Consolas" panose="020B0609020204030204" pitchFamily="49" charset="0"/>
              </a:rPr>
              <a:t>000000000000101</a:t>
            </a:r>
          </a:p>
          <a:p>
            <a:pPr lvl="1"/>
            <a:r>
              <a:rPr lang="en-US" dirty="0">
                <a:solidFill>
                  <a:prstClr val="black"/>
                </a:solidFill>
              </a:rPr>
              <a:t>A short </a:t>
            </a:r>
            <a:r>
              <a:rPr lang="en-US" dirty="0">
                <a:solidFill>
                  <a:prstClr val="black"/>
                </a:solidFill>
                <a:latin typeface="Times New Roman" panose="02020603050405020304" pitchFamily="18" charset="0"/>
                <a:cs typeface="Times New Roman" panose="02020603050405020304" pitchFamily="18" charset="0"/>
              </a:rPr>
              <a:t>–5</a:t>
            </a:r>
            <a:r>
              <a:rPr lang="en-US" dirty="0">
                <a:solidFill>
                  <a:prstClr val="black"/>
                </a:solidFill>
              </a:rPr>
              <a:t> would be stored as</a:t>
            </a:r>
          </a:p>
          <a:p>
            <a:pPr marL="457200" lvl="1" indent="0">
              <a:buNone/>
            </a:pPr>
            <a:r>
              <a:rPr lang="en-US" dirty="0">
                <a:solidFill>
                  <a:prstClr val="black"/>
                </a:solidFill>
              </a:rPr>
              <a:t>		</a:t>
            </a:r>
            <a:r>
              <a:rPr lang="en-US" dirty="0">
                <a:solidFill>
                  <a:srgbClr val="FF0000"/>
                </a:solidFill>
                <a:latin typeface="Consolas" panose="020B0609020204030204" pitchFamily="49" charset="0"/>
              </a:rPr>
              <a:t> 1</a:t>
            </a:r>
            <a:r>
              <a:rPr lang="en-US" dirty="0">
                <a:solidFill>
                  <a:prstClr val="black"/>
                </a:solidFill>
                <a:latin typeface="Consolas" panose="020B0609020204030204" pitchFamily="49" charset="0"/>
              </a:rPr>
              <a:t>000000000000101</a:t>
            </a:r>
            <a:endParaRPr lang="en-US" dirty="0">
              <a:solidFill>
                <a:prstClr val="black"/>
              </a:solidFill>
            </a:endParaRPr>
          </a:p>
          <a:p>
            <a:r>
              <a:rPr lang="en-US" dirty="0">
                <a:solidFill>
                  <a:prstClr val="black"/>
                </a:solidFill>
              </a:rPr>
              <a:t>First problem:</a:t>
            </a:r>
          </a:p>
          <a:p>
            <a:pPr lvl="1"/>
            <a:r>
              <a:rPr lang="en-US" dirty="0">
                <a:solidFill>
                  <a:prstClr val="black"/>
                </a:solidFill>
              </a:rPr>
              <a:t>There is now both </a:t>
            </a:r>
            <a:r>
              <a:rPr lang="en-US" dirty="0">
                <a:solidFill>
                  <a:prstClr val="black"/>
                </a:solidFill>
                <a:latin typeface="Times New Roman" panose="02020603050405020304" pitchFamily="18" charset="0"/>
                <a:cs typeface="Times New Roman" panose="02020603050405020304" pitchFamily="18" charset="0"/>
              </a:rPr>
              <a:t>0</a:t>
            </a:r>
            <a:r>
              <a:rPr lang="en-US" dirty="0">
                <a:solidFill>
                  <a:prstClr val="black"/>
                </a:solidFill>
              </a:rPr>
              <a:t> and </a:t>
            </a:r>
            <a:r>
              <a:rPr lang="en-US" dirty="0">
                <a:solidFill>
                  <a:prstClr val="black"/>
                </a:solidFill>
                <a:latin typeface="Times New Roman" panose="02020603050405020304" pitchFamily="18" charset="0"/>
                <a:cs typeface="Times New Roman" panose="02020603050405020304" pitchFamily="18" charset="0"/>
              </a:rPr>
              <a:t>–0</a:t>
            </a:r>
            <a:r>
              <a:rPr lang="en-US" dirty="0">
                <a:solidFill>
                  <a:prstClr val="black"/>
                </a:solidFill>
              </a:rPr>
              <a:t>:</a:t>
            </a:r>
          </a:p>
          <a:p>
            <a:pPr marL="457200" lvl="1" indent="0">
              <a:buNone/>
            </a:pPr>
            <a:r>
              <a:rPr lang="en-US" dirty="0">
                <a:solidFill>
                  <a:prstClr val="black"/>
                </a:solidFill>
              </a:rPr>
              <a:t>		</a:t>
            </a:r>
            <a:r>
              <a:rPr lang="en-US" dirty="0">
                <a:solidFill>
                  <a:srgbClr val="FF0000"/>
                </a:solidFill>
                <a:latin typeface="Consolas" panose="020B0609020204030204" pitchFamily="49" charset="0"/>
              </a:rPr>
              <a:t>0</a:t>
            </a:r>
            <a:r>
              <a:rPr lang="en-US" dirty="0">
                <a:solidFill>
                  <a:prstClr val="black"/>
                </a:solidFill>
                <a:latin typeface="Consolas" panose="020B0609020204030204" pitchFamily="49" charset="0"/>
              </a:rPr>
              <a:t>000000000000000</a:t>
            </a:r>
          </a:p>
          <a:p>
            <a:pPr marL="457200" lvl="1" indent="0">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000000000000000</a:t>
            </a:r>
          </a:p>
          <a:p>
            <a:pPr marL="457200" lvl="1" indent="0">
              <a:buNone/>
            </a:pPr>
            <a:endParaRPr lang="en-US" dirty="0">
              <a:solidFill>
                <a:prstClr val="black"/>
              </a:solidFill>
              <a:latin typeface="Consolas" panose="020B0609020204030204" pitchFamily="49" charset="0"/>
            </a:endParaRPr>
          </a:p>
          <a:p>
            <a:r>
              <a:rPr lang="en-US" dirty="0">
                <a:solidFill>
                  <a:prstClr val="black"/>
                </a:solidFill>
              </a:rPr>
              <a:t>Second problem:</a:t>
            </a:r>
          </a:p>
          <a:p>
            <a:pPr lvl="1"/>
            <a:r>
              <a:rPr lang="en-US" dirty="0">
                <a:solidFill>
                  <a:prstClr val="black"/>
                </a:solidFill>
              </a:rPr>
              <a:t>It’s actually hard to do arithmetic…</a:t>
            </a:r>
            <a:endParaRPr lang="en-US" dirty="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6491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2s complement</a:t>
            </a:r>
          </a:p>
        </p:txBody>
      </p:sp>
      <p:sp>
        <p:nvSpPr>
          <p:cNvPr id="3" name="Content Placeholder 2"/>
          <p:cNvSpPr>
            <a:spLocks noGrp="1"/>
          </p:cNvSpPr>
          <p:nvPr>
            <p:ph idx="1"/>
          </p:nvPr>
        </p:nvSpPr>
        <p:spPr>
          <a:xfrm>
            <a:off x="457200" y="1600200"/>
            <a:ext cx="8003232" cy="4525963"/>
          </a:xfrm>
        </p:spPr>
        <p:txBody>
          <a:bodyPr/>
          <a:lstStyle/>
          <a:p>
            <a:r>
              <a:rPr lang="en-US" dirty="0">
                <a:solidFill>
                  <a:prstClr val="black"/>
                </a:solidFill>
              </a:rPr>
              <a:t>The 2s complement notation is actually significantly better:</a:t>
            </a:r>
          </a:p>
          <a:p>
            <a:pPr lvl="1"/>
            <a:r>
              <a:rPr lang="en-US" dirty="0">
                <a:solidFill>
                  <a:prstClr val="black"/>
                </a:solidFill>
              </a:rPr>
              <a:t>To store a negative number,</a:t>
            </a:r>
          </a:p>
          <a:p>
            <a:pPr marL="457200" lvl="1" indent="0">
              <a:buNone/>
            </a:pPr>
            <a:r>
              <a:rPr lang="en-US" dirty="0">
                <a:solidFill>
                  <a:prstClr val="black"/>
                </a:solidFill>
              </a:rPr>
              <a:t>	         take the positive value and</a:t>
            </a:r>
          </a:p>
          <a:p>
            <a:pPr lvl="2"/>
            <a:r>
              <a:rPr lang="en-US" dirty="0">
                <a:solidFill>
                  <a:prstClr val="black"/>
                </a:solidFill>
              </a:rPr>
              <a:t>Flip all the bits</a:t>
            </a:r>
          </a:p>
          <a:p>
            <a:pPr lvl="2"/>
            <a:r>
              <a:rPr lang="en-US" dirty="0">
                <a:solidFill>
                  <a:prstClr val="black"/>
                </a:solidFill>
              </a:rPr>
              <a:t>Add one</a:t>
            </a:r>
          </a:p>
        </p:txBody>
      </p:sp>
    </p:spTree>
    <p:custDataLst>
      <p:tags r:id="rId1"/>
    </p:custDataLst>
    <p:extLst>
      <p:ext uri="{BB962C8B-B14F-4D97-AF65-F5344CB8AC3E}">
        <p14:creationId xmlns:p14="http://schemas.microsoft.com/office/powerpoint/2010/main" val="97619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2s complement</a:t>
            </a:r>
          </a:p>
        </p:txBody>
      </p:sp>
      <p:sp>
        <p:nvSpPr>
          <p:cNvPr id="3" name="Content Placeholder 2"/>
          <p:cNvSpPr>
            <a:spLocks noGrp="1"/>
          </p:cNvSpPr>
          <p:nvPr>
            <p:ph idx="1"/>
          </p:nvPr>
        </p:nvSpPr>
        <p:spPr>
          <a:xfrm>
            <a:off x="457200" y="1600200"/>
            <a:ext cx="8075240" cy="4525963"/>
          </a:xfrm>
        </p:spPr>
        <p:txBody>
          <a:bodyPr>
            <a:normAutofit lnSpcReduction="10000"/>
          </a:bodyPr>
          <a:lstStyle/>
          <a:p>
            <a:r>
              <a:rPr lang="en-US" dirty="0">
                <a:solidFill>
                  <a:prstClr val="black"/>
                </a:solidFill>
              </a:rPr>
              <a:t>Calculating 2s complement:</a:t>
            </a:r>
          </a:p>
          <a:p>
            <a:pPr lvl="1"/>
            <a:r>
              <a:rPr lang="en-US" dirty="0">
                <a:solidFill>
                  <a:prstClr val="black"/>
                </a:solidFill>
              </a:rPr>
              <a:t>Switch all the bits and add 1:</a:t>
            </a:r>
          </a:p>
          <a:p>
            <a:pPr marL="57150" indent="0" algn="ctr">
              <a:buNone/>
            </a:pPr>
            <a:r>
              <a:rPr lang="en-US" dirty="0">
                <a:solidFill>
                  <a:srgbClr val="FF0000"/>
                </a:solidFill>
                <a:latin typeface="Consolas" panose="020B0609020204030204" pitchFamily="49" charset="0"/>
              </a:rPr>
              <a:t> 0</a:t>
            </a:r>
            <a:r>
              <a:rPr lang="en-US" dirty="0">
                <a:solidFill>
                  <a:prstClr val="black"/>
                </a:solidFill>
                <a:latin typeface="Consolas" panose="020B0609020204030204" pitchFamily="49" charset="0"/>
              </a:rPr>
              <a:t>000000000000101</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111111111111010</a:t>
            </a:r>
          </a:p>
          <a:p>
            <a:pPr marL="57150" indent="0" algn="ctr">
              <a:buNone/>
            </a:pPr>
            <a:r>
              <a:rPr lang="en-US" dirty="0">
                <a:solidFill>
                  <a:prstClr val="black"/>
                </a:solidFill>
                <a:latin typeface="Consolas" panose="020B0609020204030204" pitchFamily="49" charset="0"/>
              </a:rPr>
              <a:t>+</a:t>
            </a:r>
            <a:r>
              <a:rPr lang="en-US" u="sng" dirty="0">
                <a:solidFill>
                  <a:prstClr val="black"/>
                </a:solidFill>
                <a:latin typeface="Consolas" panose="020B0609020204030204" pitchFamily="49" charset="0"/>
              </a:rPr>
              <a:t>               1</a:t>
            </a: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111111111111011</a:t>
            </a:r>
          </a:p>
          <a:p>
            <a:pPr lvl="1"/>
            <a:endParaRPr lang="en-US" dirty="0">
              <a:solidFill>
                <a:prstClr val="black"/>
              </a:solidFill>
            </a:endParaRPr>
          </a:p>
          <a:p>
            <a:pPr marL="57150" indent="0" algn="ctr">
              <a:buNone/>
            </a:pPr>
            <a:r>
              <a:rPr lang="en-US" dirty="0">
                <a:solidFill>
                  <a:srgbClr val="FF0000"/>
                </a:solidFill>
                <a:latin typeface="Consolas" panose="020B0609020204030204" pitchFamily="49" charset="0"/>
              </a:rPr>
              <a:t> 0</a:t>
            </a:r>
            <a:r>
              <a:rPr lang="en-US" dirty="0">
                <a:solidFill>
                  <a:prstClr val="black"/>
                </a:solidFill>
                <a:latin typeface="Consolas" panose="020B0609020204030204" pitchFamily="49" charset="0"/>
              </a:rPr>
              <a:t>000000010110000</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111111101001111</a:t>
            </a:r>
          </a:p>
          <a:p>
            <a:pPr marL="57150" indent="0" algn="ctr">
              <a:buNone/>
            </a:pPr>
            <a:r>
              <a:rPr lang="en-US" dirty="0">
                <a:solidFill>
                  <a:prstClr val="black"/>
                </a:solidFill>
                <a:latin typeface="Consolas" panose="020B0609020204030204" pitchFamily="49" charset="0"/>
              </a:rPr>
              <a:t>+</a:t>
            </a:r>
            <a:r>
              <a:rPr lang="en-US" u="sng" dirty="0">
                <a:solidFill>
                  <a:prstClr val="black"/>
                </a:solidFill>
                <a:latin typeface="Consolas" panose="020B0609020204030204" pitchFamily="49" charset="0"/>
              </a:rPr>
              <a:t>               1</a:t>
            </a: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111111101010000</a:t>
            </a:r>
            <a:endParaRPr lang="en-US" dirty="0">
              <a:solidFill>
                <a:prstClr val="black"/>
              </a:solidFill>
            </a:endParaRPr>
          </a:p>
        </p:txBody>
      </p:sp>
    </p:spTree>
    <p:custDataLst>
      <p:tags r:id="rId1"/>
    </p:custDataLst>
    <p:extLst>
      <p:ext uri="{BB962C8B-B14F-4D97-AF65-F5344CB8AC3E}">
        <p14:creationId xmlns:p14="http://schemas.microsoft.com/office/powerpoint/2010/main" val="1819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2s complement</a:t>
            </a:r>
          </a:p>
        </p:txBody>
      </p:sp>
      <p:sp>
        <p:nvSpPr>
          <p:cNvPr id="3" name="Content Placeholder 2"/>
          <p:cNvSpPr>
            <a:spLocks noGrp="1"/>
          </p:cNvSpPr>
          <p:nvPr>
            <p:ph idx="1"/>
          </p:nvPr>
        </p:nvSpPr>
        <p:spPr>
          <a:xfrm>
            <a:off x="457200" y="1600200"/>
            <a:ext cx="8075240" cy="4525963"/>
          </a:xfrm>
        </p:spPr>
        <p:txBody>
          <a:bodyPr>
            <a:normAutofit lnSpcReduction="10000"/>
          </a:bodyPr>
          <a:lstStyle/>
          <a:p>
            <a:r>
              <a:rPr lang="en-US" dirty="0">
                <a:solidFill>
                  <a:prstClr val="black"/>
                </a:solidFill>
              </a:rPr>
              <a:t>Calculating 2s complement:</a:t>
            </a:r>
          </a:p>
          <a:p>
            <a:pPr lvl="1"/>
            <a:r>
              <a:rPr lang="en-US" dirty="0">
                <a:solidFill>
                  <a:prstClr val="black"/>
                </a:solidFill>
              </a:rPr>
              <a:t>Switch all the bits and add 1:</a:t>
            </a:r>
          </a:p>
          <a:p>
            <a:pPr marL="57150" indent="0" algn="ctr">
              <a:buNone/>
            </a:pPr>
            <a:r>
              <a:rPr lang="en-US" dirty="0">
                <a:solidFill>
                  <a:srgbClr val="FF0000"/>
                </a:solidFill>
                <a:latin typeface="Consolas" panose="020B0609020204030204" pitchFamily="49" charset="0"/>
              </a:rPr>
              <a:t> 0</a:t>
            </a:r>
            <a:r>
              <a:rPr lang="en-US" dirty="0">
                <a:solidFill>
                  <a:prstClr val="black"/>
                </a:solidFill>
                <a:latin typeface="Consolas" panose="020B0609020204030204" pitchFamily="49" charset="0"/>
              </a:rPr>
              <a:t>000000000000001</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111111111111110</a:t>
            </a:r>
          </a:p>
          <a:p>
            <a:pPr marL="57150" indent="0" algn="ctr">
              <a:buNone/>
            </a:pPr>
            <a:r>
              <a:rPr lang="en-US" dirty="0">
                <a:solidFill>
                  <a:prstClr val="black"/>
                </a:solidFill>
                <a:latin typeface="Consolas" panose="020B0609020204030204" pitchFamily="49" charset="0"/>
              </a:rPr>
              <a:t>+</a:t>
            </a:r>
            <a:r>
              <a:rPr lang="en-US" u="sng" dirty="0">
                <a:solidFill>
                  <a:prstClr val="black"/>
                </a:solidFill>
                <a:latin typeface="Consolas" panose="020B0609020204030204" pitchFamily="49" charset="0"/>
              </a:rPr>
              <a:t>               1</a:t>
            </a: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111111111111111</a:t>
            </a:r>
          </a:p>
          <a:p>
            <a:pPr lvl="1"/>
            <a:endParaRPr lang="en-US" dirty="0">
              <a:solidFill>
                <a:prstClr val="black"/>
              </a:solidFill>
            </a:endParaRPr>
          </a:p>
          <a:p>
            <a:pPr marL="57150" indent="0" algn="ctr">
              <a:buNone/>
            </a:pPr>
            <a:r>
              <a:rPr lang="en-US" dirty="0">
                <a:solidFill>
                  <a:srgbClr val="FF0000"/>
                </a:solidFill>
                <a:latin typeface="Consolas" panose="020B0609020204030204" pitchFamily="49" charset="0"/>
              </a:rPr>
              <a:t> 0</a:t>
            </a:r>
            <a:r>
              <a:rPr lang="en-US" dirty="0">
                <a:solidFill>
                  <a:prstClr val="black"/>
                </a:solidFill>
                <a:latin typeface="Consolas" panose="020B0609020204030204" pitchFamily="49" charset="0"/>
              </a:rPr>
              <a:t>111111111111111</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000000000000000</a:t>
            </a:r>
          </a:p>
          <a:p>
            <a:pPr marL="57150" indent="0" algn="ctr">
              <a:buNone/>
            </a:pPr>
            <a:r>
              <a:rPr lang="en-US" dirty="0">
                <a:solidFill>
                  <a:prstClr val="black"/>
                </a:solidFill>
                <a:latin typeface="Consolas" panose="020B0609020204030204" pitchFamily="49" charset="0"/>
              </a:rPr>
              <a:t>+</a:t>
            </a:r>
            <a:r>
              <a:rPr lang="en-US" u="sng" dirty="0">
                <a:solidFill>
                  <a:prstClr val="black"/>
                </a:solidFill>
                <a:latin typeface="Consolas" panose="020B0609020204030204" pitchFamily="49" charset="0"/>
              </a:rPr>
              <a:t>               1</a:t>
            </a:r>
          </a:p>
          <a:p>
            <a:pPr marL="57150" indent="0" algn="ctr">
              <a:buNone/>
            </a:pP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000000000000001</a:t>
            </a:r>
            <a:endParaRPr lang="en-US" dirty="0">
              <a:solidFill>
                <a:prstClr val="black"/>
              </a:solidFill>
            </a:endParaRPr>
          </a:p>
        </p:txBody>
      </p:sp>
    </p:spTree>
    <p:custDataLst>
      <p:tags r:id="rId1"/>
    </p:custDataLst>
    <p:extLst>
      <p:ext uri="{BB962C8B-B14F-4D97-AF65-F5344CB8AC3E}">
        <p14:creationId xmlns:p14="http://schemas.microsoft.com/office/powerpoint/2010/main" val="5402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2s complement</a:t>
            </a:r>
          </a:p>
        </p:txBody>
      </p:sp>
      <p:sp>
        <p:nvSpPr>
          <p:cNvPr id="3" name="Content Placeholder 2"/>
          <p:cNvSpPr>
            <a:spLocks noGrp="1"/>
          </p:cNvSpPr>
          <p:nvPr>
            <p:ph idx="1"/>
          </p:nvPr>
        </p:nvSpPr>
        <p:spPr>
          <a:xfrm>
            <a:off x="457200" y="1600200"/>
            <a:ext cx="8075240" cy="4525963"/>
          </a:xfrm>
        </p:spPr>
        <p:txBody>
          <a:bodyPr>
            <a:normAutofit lnSpcReduction="10000"/>
          </a:bodyPr>
          <a:lstStyle/>
          <a:p>
            <a:r>
              <a:rPr lang="en-US" dirty="0">
                <a:solidFill>
                  <a:prstClr val="black"/>
                </a:solidFill>
              </a:rPr>
              <a:t>A quick and easy way to do this:</a:t>
            </a:r>
          </a:p>
          <a:p>
            <a:pPr lvl="1"/>
            <a:r>
              <a:rPr lang="en-US" dirty="0">
                <a:solidFill>
                  <a:prstClr val="black"/>
                </a:solidFill>
              </a:rPr>
              <a:t>Switch all bits up to, but not including the right-most “1”</a:t>
            </a:r>
          </a:p>
          <a:p>
            <a:pPr marL="57150" indent="0" algn="ctr">
              <a:buNone/>
            </a:pPr>
            <a:r>
              <a:rPr lang="en-US" dirty="0">
                <a:solidFill>
                  <a:srgbClr val="FF0000"/>
                </a:solidFill>
                <a:latin typeface="Consolas" panose="020B0609020204030204" pitchFamily="49" charset="0"/>
              </a:rPr>
              <a:t> </a:t>
            </a:r>
            <a:r>
              <a:rPr lang="en-US" dirty="0">
                <a:latin typeface="Consolas" panose="020B0609020204030204" pitchFamily="49" charset="0"/>
              </a:rPr>
              <a:t>0</a:t>
            </a:r>
            <a:r>
              <a:rPr lang="en-US" dirty="0">
                <a:solidFill>
                  <a:prstClr val="black"/>
                </a:solidFill>
                <a:latin typeface="Consolas" panose="020B0609020204030204" pitchFamily="49" charset="0"/>
              </a:rPr>
              <a:t>0000000101</a:t>
            </a:r>
            <a:r>
              <a:rPr lang="en-US" dirty="0">
                <a:solidFill>
                  <a:srgbClr val="0070C0"/>
                </a:solidFill>
                <a:latin typeface="Consolas" panose="020B0609020204030204" pitchFamily="49" charset="0"/>
              </a:rPr>
              <a:t>10000</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11111111010</a:t>
            </a:r>
            <a:r>
              <a:rPr lang="en-US" dirty="0">
                <a:solidFill>
                  <a:srgbClr val="0070C0"/>
                </a:solidFill>
                <a:latin typeface="Consolas" panose="020B0609020204030204" pitchFamily="49" charset="0"/>
              </a:rPr>
              <a:t>10000</a:t>
            </a:r>
          </a:p>
          <a:p>
            <a:pPr marL="57150" indent="0" algn="ctr">
              <a:buNone/>
            </a:pPr>
            <a:endParaRPr lang="en-US" dirty="0">
              <a:solidFill>
                <a:srgbClr val="0070C0"/>
              </a:solidFill>
              <a:latin typeface="Consolas" panose="020B0609020204030204" pitchFamily="49" charset="0"/>
            </a:endParaRPr>
          </a:p>
          <a:p>
            <a:pPr marL="57150" indent="0" algn="ctr">
              <a:buNone/>
            </a:pPr>
            <a:r>
              <a:rPr lang="en-US" dirty="0">
                <a:solidFill>
                  <a:srgbClr val="FF0000"/>
                </a:solidFill>
                <a:latin typeface="Consolas" panose="020B0609020204030204" pitchFamily="49" charset="0"/>
              </a:rPr>
              <a:t> </a:t>
            </a:r>
            <a:r>
              <a:rPr lang="en-US" dirty="0">
                <a:solidFill>
                  <a:prstClr val="black"/>
                </a:solidFill>
                <a:latin typeface="Consolas" panose="020B0609020204030204" pitchFamily="49" charset="0"/>
              </a:rPr>
              <a:t>00110101</a:t>
            </a:r>
            <a:r>
              <a:rPr lang="en-US" dirty="0">
                <a:solidFill>
                  <a:srgbClr val="0070C0"/>
                </a:solidFill>
                <a:latin typeface="Consolas" panose="020B0609020204030204" pitchFamily="49" charset="0"/>
              </a:rPr>
              <a:t>10000000</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11001010</a:t>
            </a:r>
            <a:r>
              <a:rPr lang="en-US" dirty="0">
                <a:solidFill>
                  <a:srgbClr val="0070C0"/>
                </a:solidFill>
                <a:latin typeface="Consolas" panose="020B0609020204030204" pitchFamily="49" charset="0"/>
              </a:rPr>
              <a:t>10000000</a:t>
            </a:r>
          </a:p>
          <a:p>
            <a:pPr marL="57150" indent="0" algn="ctr">
              <a:buNone/>
            </a:pPr>
            <a:endParaRPr lang="en-US" dirty="0">
              <a:solidFill>
                <a:srgbClr val="0070C0"/>
              </a:solidFill>
              <a:latin typeface="Consolas" panose="020B0609020204030204" pitchFamily="49" charset="0"/>
            </a:endParaRPr>
          </a:p>
          <a:p>
            <a:pPr marL="57150" indent="0" algn="ctr">
              <a:buNone/>
            </a:pPr>
            <a:r>
              <a:rPr lang="en-US" dirty="0">
                <a:solidFill>
                  <a:srgbClr val="FF0000"/>
                </a:solidFill>
                <a:latin typeface="Consolas" panose="020B0609020204030204" pitchFamily="49" charset="0"/>
              </a:rPr>
              <a:t> </a:t>
            </a:r>
            <a:r>
              <a:rPr lang="en-US" dirty="0">
                <a:latin typeface="Consolas" panose="020B0609020204030204" pitchFamily="49" charset="0"/>
              </a:rPr>
              <a:t>0</a:t>
            </a:r>
            <a:r>
              <a:rPr lang="en-US" dirty="0">
                <a:solidFill>
                  <a:prstClr val="black"/>
                </a:solidFill>
                <a:latin typeface="Consolas" panose="020B0609020204030204" pitchFamily="49" charset="0"/>
              </a:rPr>
              <a:t>0000000101</a:t>
            </a:r>
            <a:r>
              <a:rPr lang="en-US" dirty="0">
                <a:solidFill>
                  <a:srgbClr val="0070C0"/>
                </a:solidFill>
                <a:latin typeface="Consolas" panose="020B0609020204030204" pitchFamily="49" charset="0"/>
              </a:rPr>
              <a:t>10000</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11111111010</a:t>
            </a:r>
            <a:r>
              <a:rPr lang="en-US" dirty="0">
                <a:solidFill>
                  <a:srgbClr val="0070C0"/>
                </a:solidFill>
                <a:latin typeface="Consolas" panose="020B0609020204030204" pitchFamily="49" charset="0"/>
              </a:rPr>
              <a:t>10000</a:t>
            </a:r>
          </a:p>
          <a:p>
            <a:pPr marL="57150" indent="0" algn="ctr">
              <a:buNone/>
            </a:pPr>
            <a:endParaRPr lang="en-US"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25014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2s complement</a:t>
            </a:r>
          </a:p>
        </p:txBody>
      </p:sp>
      <p:sp>
        <p:nvSpPr>
          <p:cNvPr id="3" name="Content Placeholder 2"/>
          <p:cNvSpPr>
            <a:spLocks noGrp="1"/>
          </p:cNvSpPr>
          <p:nvPr>
            <p:ph idx="1"/>
          </p:nvPr>
        </p:nvSpPr>
        <p:spPr>
          <a:xfrm>
            <a:off x="457200" y="1600200"/>
            <a:ext cx="8075240" cy="4525963"/>
          </a:xfrm>
        </p:spPr>
        <p:txBody>
          <a:bodyPr/>
          <a:lstStyle/>
          <a:p>
            <a:r>
              <a:rPr lang="en-US" dirty="0">
                <a:solidFill>
                  <a:prstClr val="black"/>
                </a:solidFill>
              </a:rPr>
              <a:t>The same is true for </a:t>
            </a:r>
            <a:r>
              <a:rPr lang="en-US" dirty="0" err="1">
                <a:solidFill>
                  <a:prstClr val="black"/>
                </a:solidFill>
                <a:latin typeface="Consolas" panose="020B0609020204030204" pitchFamily="49" charset="0"/>
              </a:rPr>
              <a:t>int</a:t>
            </a:r>
            <a:r>
              <a:rPr lang="en-US" dirty="0">
                <a:solidFill>
                  <a:prstClr val="black"/>
                </a:solidFill>
              </a:rPr>
              <a:t>:</a:t>
            </a:r>
          </a:p>
          <a:p>
            <a:pPr lvl="1"/>
            <a:r>
              <a:rPr lang="en-US" dirty="0">
                <a:solidFill>
                  <a:prstClr val="black"/>
                </a:solidFill>
              </a:rPr>
              <a:t>Flip all bits up to, but not including the right-most “1”</a:t>
            </a:r>
          </a:p>
          <a:p>
            <a:pPr marL="57150" indent="0" algn="ctr">
              <a:buNone/>
            </a:pPr>
            <a:r>
              <a:rPr lang="en-US" dirty="0">
                <a:solidFill>
                  <a:srgbClr val="FF0000"/>
                </a:solidFill>
                <a:latin typeface="Consolas" panose="020B0609020204030204" pitchFamily="49" charset="0"/>
              </a:rPr>
              <a:t> </a:t>
            </a:r>
            <a:r>
              <a:rPr lang="en-US" dirty="0">
                <a:latin typeface="Consolas" panose="020B0609020204030204" pitchFamily="49" charset="0"/>
              </a:rPr>
              <a:t>0</a:t>
            </a:r>
            <a:r>
              <a:rPr lang="en-US" dirty="0">
                <a:solidFill>
                  <a:prstClr val="black"/>
                </a:solidFill>
                <a:latin typeface="Consolas" panose="020B0609020204030204" pitchFamily="49" charset="0"/>
              </a:rPr>
              <a:t>00000000000000000000000101</a:t>
            </a:r>
            <a:r>
              <a:rPr lang="en-US" dirty="0">
                <a:solidFill>
                  <a:srgbClr val="0070C0"/>
                </a:solidFill>
                <a:latin typeface="Consolas" panose="020B0609020204030204" pitchFamily="49" charset="0"/>
              </a:rPr>
              <a:t>10000</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111111111111111111111111010</a:t>
            </a:r>
            <a:r>
              <a:rPr lang="en-US" dirty="0">
                <a:solidFill>
                  <a:srgbClr val="0070C0"/>
                </a:solidFill>
                <a:latin typeface="Consolas" panose="020B0609020204030204" pitchFamily="49" charset="0"/>
              </a:rPr>
              <a:t>10000</a:t>
            </a:r>
          </a:p>
          <a:p>
            <a:pPr marL="57150" indent="0" algn="ctr">
              <a:buNone/>
            </a:pPr>
            <a:endParaRPr lang="en-US" dirty="0">
              <a:solidFill>
                <a:srgbClr val="0070C0"/>
              </a:solidFill>
              <a:latin typeface="Consolas" panose="020B0609020204030204" pitchFamily="49" charset="0"/>
            </a:endParaRPr>
          </a:p>
          <a:p>
            <a:pPr marL="57150" indent="0" algn="ctr">
              <a:buNone/>
            </a:pPr>
            <a:r>
              <a:rPr lang="en-US" dirty="0">
                <a:solidFill>
                  <a:srgbClr val="FF0000"/>
                </a:solidFill>
                <a:latin typeface="Consolas" panose="020B0609020204030204" pitchFamily="49" charset="0"/>
              </a:rPr>
              <a:t> </a:t>
            </a:r>
            <a:r>
              <a:rPr lang="en-US" dirty="0">
                <a:solidFill>
                  <a:prstClr val="black"/>
                </a:solidFill>
                <a:latin typeface="Consolas" panose="020B0609020204030204" pitchFamily="49" charset="0"/>
              </a:rPr>
              <a:t>001000000000000000010101</a:t>
            </a:r>
            <a:r>
              <a:rPr lang="en-US" dirty="0">
                <a:solidFill>
                  <a:srgbClr val="0070C0"/>
                </a:solidFill>
                <a:latin typeface="Consolas" panose="020B0609020204030204" pitchFamily="49" charset="0"/>
              </a:rPr>
              <a:t>10000000</a:t>
            </a:r>
          </a:p>
          <a:p>
            <a:pPr marL="57150" indent="0" algn="ctr">
              <a:buNone/>
            </a:pPr>
            <a:r>
              <a:rPr lang="en-CA" dirty="0">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L="57150" indent="0" algn="ctr">
              <a:buNone/>
            </a:pPr>
            <a:r>
              <a:rPr lang="en-US" dirty="0">
                <a:solidFill>
                  <a:prstClr val="black"/>
                </a:solidFill>
                <a:latin typeface="Consolas" panose="020B0609020204030204" pitchFamily="49" charset="0"/>
              </a:rPr>
              <a:t> 110111111111111111101010</a:t>
            </a:r>
            <a:r>
              <a:rPr lang="en-US" dirty="0">
                <a:solidFill>
                  <a:srgbClr val="0070C0"/>
                </a:solidFill>
                <a:latin typeface="Consolas" panose="020B0609020204030204" pitchFamily="49" charset="0"/>
              </a:rPr>
              <a:t>10000000</a:t>
            </a:r>
          </a:p>
        </p:txBody>
      </p:sp>
    </p:spTree>
    <p:custDataLst>
      <p:tags r:id="rId1"/>
    </p:custDataLst>
    <p:extLst>
      <p:ext uri="{BB962C8B-B14F-4D97-AF65-F5344CB8AC3E}">
        <p14:creationId xmlns:p14="http://schemas.microsoft.com/office/powerpoint/2010/main" val="23677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2s complement</a:t>
            </a:r>
          </a:p>
        </p:txBody>
      </p:sp>
      <p:sp>
        <p:nvSpPr>
          <p:cNvPr id="3" name="Content Placeholder 2"/>
          <p:cNvSpPr>
            <a:spLocks noGrp="1"/>
          </p:cNvSpPr>
          <p:nvPr>
            <p:ph idx="1"/>
          </p:nvPr>
        </p:nvSpPr>
        <p:spPr/>
        <p:txBody>
          <a:bodyPr/>
          <a:lstStyle/>
          <a:p>
            <a:r>
              <a:rPr lang="en-US" dirty="0"/>
              <a:t>Given a negative number, what is its absolute value?</a:t>
            </a:r>
          </a:p>
          <a:p>
            <a:pPr lvl="1"/>
            <a:r>
              <a:rPr lang="en-US" dirty="0"/>
              <a:t>Just take the 2s complement, again</a:t>
            </a:r>
          </a:p>
          <a:p>
            <a:pPr lvl="1"/>
            <a:endParaRPr lang="en-US" dirty="0"/>
          </a:p>
          <a:p>
            <a:r>
              <a:rPr lang="en-US" dirty="0"/>
              <a:t>For example,</a:t>
            </a:r>
          </a:p>
          <a:p>
            <a:pPr lvl="1"/>
            <a:r>
              <a:rPr lang="en-US" dirty="0"/>
              <a:t>What is the value of this </a:t>
            </a:r>
            <a:r>
              <a:rPr lang="en-US" dirty="0" err="1">
                <a:latin typeface="Consolas" panose="020B0609020204030204" pitchFamily="49" charset="0"/>
              </a:rPr>
              <a:t>int</a:t>
            </a:r>
            <a:r>
              <a:rPr lang="en-US" dirty="0"/>
              <a:t>?</a:t>
            </a:r>
          </a:p>
          <a:p>
            <a:pPr marL="457200" lvl="1" indent="0" algn="ctr">
              <a:buNone/>
            </a:pPr>
            <a:r>
              <a:rPr lang="en-US" dirty="0">
                <a:latin typeface="Consolas" panose="020B0609020204030204" pitchFamily="49" charset="0"/>
              </a:rPr>
              <a:t>11111111111111111111111111010110</a:t>
            </a:r>
          </a:p>
          <a:p>
            <a:pPr lvl="1"/>
            <a:r>
              <a:rPr lang="en-US" dirty="0"/>
              <a:t>It is negative, so its positive value is:</a:t>
            </a:r>
          </a:p>
          <a:p>
            <a:pPr marL="457200" lvl="1" indent="0" algn="ctr">
              <a:buNone/>
            </a:pPr>
            <a:r>
              <a:rPr lang="en-US" dirty="0">
                <a:latin typeface="Consolas" panose="020B0609020204030204" pitchFamily="49" charset="0"/>
              </a:rPr>
              <a:t>000000000000000000000000001010</a:t>
            </a:r>
            <a:r>
              <a:rPr lang="en-US" dirty="0">
                <a:solidFill>
                  <a:srgbClr val="0070C0"/>
                </a:solidFill>
                <a:latin typeface="Consolas" panose="020B0609020204030204" pitchFamily="49" charset="0"/>
              </a:rPr>
              <a:t>10</a:t>
            </a:r>
          </a:p>
          <a:p>
            <a:pPr lvl="1"/>
            <a:r>
              <a:rPr lang="en-US" dirty="0"/>
              <a:t>This number is </a:t>
            </a:r>
            <a:r>
              <a:rPr lang="en-US" dirty="0">
                <a:latin typeface="Times New Roman" panose="02020603050405020304" pitchFamily="18" charset="0"/>
                <a:cs typeface="Times New Roman" panose="02020603050405020304" pitchFamily="18" charset="0"/>
              </a:rPr>
              <a:t>2 + 8 + 32 = 42</a:t>
            </a:r>
          </a:p>
          <a:p>
            <a:pPr lvl="1"/>
            <a:r>
              <a:rPr lang="en-US" dirty="0"/>
              <a:t>Thus, the original number stored </a:t>
            </a:r>
            <a:r>
              <a:rPr lang="en-US" dirty="0">
                <a:latin typeface="Times New Roman" panose="02020603050405020304" pitchFamily="18" charset="0"/>
                <a:cs typeface="Times New Roman" panose="02020603050405020304" pitchFamily="18" charset="0"/>
              </a:rPr>
              <a:t>–42</a:t>
            </a:r>
          </a:p>
        </p:txBody>
      </p:sp>
    </p:spTree>
    <p:custDataLst>
      <p:tags r:id="rId1"/>
    </p:custDataLst>
    <p:extLst>
      <p:ext uri="{BB962C8B-B14F-4D97-AF65-F5344CB8AC3E}">
        <p14:creationId xmlns:p14="http://schemas.microsoft.com/office/powerpoint/2010/main" val="11255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main memory?</a:t>
            </a:r>
          </a:p>
        </p:txBody>
      </p:sp>
      <p:sp>
        <p:nvSpPr>
          <p:cNvPr id="3" name="Content Placeholder 2"/>
          <p:cNvSpPr>
            <a:spLocks noGrp="1"/>
          </p:cNvSpPr>
          <p:nvPr>
            <p:ph idx="1"/>
          </p:nvPr>
        </p:nvSpPr>
        <p:spPr/>
        <p:txBody>
          <a:bodyPr/>
          <a:lstStyle/>
          <a:p>
            <a:r>
              <a:rPr lang="en-US" dirty="0"/>
              <a:t>Main memory is generally volatile memory where any memory location can be accessed as quickly as any other</a:t>
            </a:r>
          </a:p>
          <a:p>
            <a:pPr lvl="1"/>
            <a:r>
              <a:rPr lang="en-US" dirty="0"/>
              <a:t>Such memory is called </a:t>
            </a:r>
            <a:r>
              <a:rPr lang="en-US" i="1" dirty="0"/>
              <a:t>random access</a:t>
            </a:r>
            <a:endParaRPr lang="en-US" dirty="0"/>
          </a:p>
          <a:p>
            <a:pPr lvl="1"/>
            <a:endParaRPr lang="en-US" dirty="0"/>
          </a:p>
          <a:p>
            <a:r>
              <a:rPr lang="en-US" dirty="0"/>
              <a:t>Main memory consists of billions of bits</a:t>
            </a:r>
          </a:p>
          <a:p>
            <a:pPr lvl="1"/>
            <a:r>
              <a:rPr lang="en-US" dirty="0"/>
              <a:t>The smallest grouping of bits is a byte consisting of 8 bits</a:t>
            </a:r>
          </a:p>
          <a:p>
            <a:pPr lvl="2"/>
            <a:r>
              <a:rPr lang="en-US" dirty="0"/>
              <a:t>All of main memory is divided into bytes</a:t>
            </a:r>
          </a:p>
          <a:p>
            <a:pPr lvl="2"/>
            <a:endParaRPr lang="en-US" dirty="0"/>
          </a:p>
          <a:p>
            <a:pPr lvl="1"/>
            <a:r>
              <a:rPr lang="en-US" dirty="0"/>
              <a:t>A computer with 4 </a:t>
            </a:r>
            <a:r>
              <a:rPr lang="en-US" dirty="0" err="1"/>
              <a:t>GiB</a:t>
            </a:r>
            <a:r>
              <a:rPr lang="en-US" dirty="0"/>
              <a:t> of main memory</a:t>
            </a:r>
          </a:p>
          <a:p>
            <a:pPr marL="457200" lvl="1" indent="0">
              <a:buNone/>
            </a:pPr>
            <a:r>
              <a:rPr lang="en-US" dirty="0"/>
              <a:t>	actually has 4 294 967 296 bytes</a:t>
            </a:r>
          </a:p>
          <a:p>
            <a:pPr lvl="2"/>
            <a:r>
              <a:rPr lang="en-US" dirty="0"/>
              <a:t>This translates into 34 359 738 368 bits</a:t>
            </a:r>
            <a:endParaRPr lang="en-CA" dirty="0"/>
          </a:p>
        </p:txBody>
      </p:sp>
    </p:spTree>
    <p:custDataLst>
      <p:tags r:id="rId1"/>
    </p:custDataLst>
    <p:extLst>
      <p:ext uri="{BB962C8B-B14F-4D97-AF65-F5344CB8AC3E}">
        <p14:creationId xmlns:p14="http://schemas.microsoft.com/office/powerpoint/2010/main" val="93481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2s complement</a:t>
            </a:r>
          </a:p>
        </p:txBody>
      </p:sp>
      <p:sp>
        <p:nvSpPr>
          <p:cNvPr id="3" name="Content Placeholder 2"/>
          <p:cNvSpPr>
            <a:spLocks noGrp="1"/>
          </p:cNvSpPr>
          <p:nvPr>
            <p:ph idx="1"/>
          </p:nvPr>
        </p:nvSpPr>
        <p:spPr/>
        <p:txBody>
          <a:bodyPr/>
          <a:lstStyle/>
          <a:p>
            <a:r>
              <a:rPr lang="en-US" dirty="0"/>
              <a:t>Question:</a:t>
            </a:r>
          </a:p>
          <a:p>
            <a:pPr lvl="1"/>
            <a:r>
              <a:rPr lang="en-US" dirty="0"/>
              <a:t>What is the value of:</a:t>
            </a:r>
          </a:p>
          <a:p>
            <a:pPr marL="457200" lvl="1" indent="0" algn="ctr">
              <a:buNone/>
            </a:pPr>
            <a:r>
              <a:rPr lang="en-US" dirty="0">
                <a:latin typeface="Consolas" panose="020B0609020204030204" pitchFamily="49" charset="0"/>
              </a:rPr>
              <a:t>1000000000000000</a:t>
            </a:r>
          </a:p>
          <a:p>
            <a:pPr lvl="1"/>
            <a:r>
              <a:rPr lang="en-US" dirty="0"/>
              <a:t>The 2s complement of this number is</a:t>
            </a:r>
          </a:p>
          <a:p>
            <a:pPr marL="457200" lvl="1" indent="0" algn="ctr">
              <a:buNone/>
            </a:pPr>
            <a:r>
              <a:rPr lang="en-US" dirty="0">
                <a:latin typeface="Consolas" panose="020B0609020204030204" pitchFamily="49" charset="0"/>
              </a:rPr>
              <a:t>1000000000000000</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Consequently, this stores –2</a:t>
            </a:r>
            <a:r>
              <a:rPr lang="en-US" baseline="30000" dirty="0">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Thus, we have a slightly different range:</a:t>
            </a:r>
          </a:p>
          <a:p>
            <a:pPr marL="400050" lvl="1" indent="0">
              <a:buNone/>
            </a:pPr>
            <a:r>
              <a:rPr lang="en-US" sz="1800" dirty="0">
                <a:solidFill>
                  <a:prstClr val="black"/>
                </a:solidFill>
                <a:latin typeface="Consolas" panose="020B0609020204030204" pitchFamily="49" charset="0"/>
              </a:rPr>
              <a:t>	char		</a:t>
            </a:r>
            <a:r>
              <a:rPr lang="en-US" sz="1800" dirty="0">
                <a:solidFill>
                  <a:prstClr val="black"/>
                </a:solidFill>
                <a:latin typeface="Times New Roman" panose="02020603050405020304" pitchFamily="18" charset="0"/>
                <a:cs typeface="Times New Roman" panose="02020603050405020304" pitchFamily="18" charset="0"/>
              </a:rPr>
              <a:t> –2</a:t>
            </a:r>
            <a:r>
              <a:rPr lang="en-US" sz="1800" baseline="30000" dirty="0">
                <a:solidFill>
                  <a:prstClr val="black"/>
                </a:solidFill>
                <a:latin typeface="Times New Roman" panose="02020603050405020304" pitchFamily="18" charset="0"/>
                <a:cs typeface="Times New Roman" panose="02020603050405020304" pitchFamily="18" charset="0"/>
              </a:rPr>
              <a:t>7</a:t>
            </a:r>
            <a:r>
              <a:rPr lang="en-US" sz="1800" dirty="0">
                <a:solidFill>
                  <a:prstClr val="black"/>
                </a:solidFill>
                <a:latin typeface="Times New Roman" panose="02020603050405020304" pitchFamily="18" charset="0"/>
                <a:cs typeface="Times New Roman" panose="02020603050405020304" pitchFamily="18" charset="0"/>
              </a:rPr>
              <a:t>  to 2</a:t>
            </a:r>
            <a:r>
              <a:rPr lang="en-US" sz="1800" baseline="30000" dirty="0">
                <a:solidFill>
                  <a:prstClr val="black"/>
                </a:solidFill>
                <a:latin typeface="Times New Roman" panose="02020603050405020304" pitchFamily="18" charset="0"/>
                <a:cs typeface="Times New Roman" panose="02020603050405020304" pitchFamily="18" charset="0"/>
              </a:rPr>
              <a:t>7</a:t>
            </a:r>
            <a:r>
              <a:rPr lang="en-US" sz="1800" dirty="0">
                <a:solidFill>
                  <a:prstClr val="black"/>
                </a:solidFill>
                <a:latin typeface="Times New Roman" panose="02020603050405020304" pitchFamily="18" charset="0"/>
                <a:cs typeface="Times New Roman" panose="02020603050405020304" pitchFamily="18" charset="0"/>
              </a:rPr>
              <a:t>  – 1</a:t>
            </a:r>
            <a:endParaRPr lang="en-US" sz="1800" dirty="0">
              <a:solidFill>
                <a:prstClr val="black"/>
              </a:solidFill>
              <a:latin typeface="Consolas" panose="020B0609020204030204" pitchFamily="49" charset="0"/>
              <a:cs typeface="Times New Roman" panose="02020603050405020304" pitchFamily="18" charset="0"/>
            </a:endParaRPr>
          </a:p>
          <a:p>
            <a:pPr marL="400050" lvl="1" indent="0">
              <a:buNone/>
            </a:pPr>
            <a:r>
              <a:rPr lang="en-US" sz="1800" dirty="0">
                <a:solidFill>
                  <a:prstClr val="black"/>
                </a:solidFill>
                <a:latin typeface="Consolas" panose="020B0609020204030204" pitchFamily="49" charset="0"/>
              </a:rPr>
              <a:t>	short		</a:t>
            </a:r>
            <a:r>
              <a:rPr lang="en-US" sz="1800" dirty="0">
                <a:solidFill>
                  <a:prstClr val="black"/>
                </a:solidFill>
                <a:latin typeface="Times New Roman" panose="02020603050405020304" pitchFamily="18" charset="0"/>
                <a:cs typeface="Times New Roman" panose="02020603050405020304" pitchFamily="18" charset="0"/>
              </a:rPr>
              <a:t> –2</a:t>
            </a:r>
            <a:r>
              <a:rPr lang="en-US" sz="1800" baseline="30000" dirty="0">
                <a:solidFill>
                  <a:prstClr val="black"/>
                </a:solidFill>
                <a:latin typeface="Times New Roman" panose="02020603050405020304" pitchFamily="18" charset="0"/>
                <a:cs typeface="Times New Roman" panose="02020603050405020304" pitchFamily="18" charset="0"/>
              </a:rPr>
              <a:t>15</a:t>
            </a:r>
            <a:r>
              <a:rPr lang="en-US" sz="1800" dirty="0">
                <a:solidFill>
                  <a:prstClr val="black"/>
                </a:solidFill>
                <a:latin typeface="Times New Roman" panose="02020603050405020304" pitchFamily="18" charset="0"/>
                <a:cs typeface="Times New Roman" panose="02020603050405020304" pitchFamily="18" charset="0"/>
              </a:rPr>
              <a:t> to 2</a:t>
            </a:r>
            <a:r>
              <a:rPr lang="en-US" sz="1800" baseline="30000" dirty="0">
                <a:solidFill>
                  <a:prstClr val="black"/>
                </a:solidFill>
                <a:latin typeface="Times New Roman" panose="02020603050405020304" pitchFamily="18" charset="0"/>
                <a:cs typeface="Times New Roman" panose="02020603050405020304" pitchFamily="18" charset="0"/>
              </a:rPr>
              <a:t>15</a:t>
            </a:r>
            <a:r>
              <a:rPr lang="en-US" sz="1800" dirty="0">
                <a:solidFill>
                  <a:prstClr val="black"/>
                </a:solidFill>
                <a:latin typeface="Times New Roman" panose="02020603050405020304" pitchFamily="18" charset="0"/>
                <a:cs typeface="Times New Roman" panose="02020603050405020304" pitchFamily="18" charset="0"/>
              </a:rPr>
              <a:t> – 1</a:t>
            </a:r>
            <a:endParaRPr lang="en-US" sz="1800" dirty="0">
              <a:solidFill>
                <a:prstClr val="black"/>
              </a:solidFill>
              <a:latin typeface="Consolas" panose="020B0609020204030204" pitchFamily="49" charset="0"/>
            </a:endParaRPr>
          </a:p>
          <a:p>
            <a:pPr marL="400050" lvl="1" indent="0">
              <a:buNone/>
            </a:pPr>
            <a:r>
              <a:rPr lang="en-US" sz="1800" dirty="0">
                <a:solidFill>
                  <a:prstClr val="black"/>
                </a:solidFill>
                <a:latin typeface="Consolas" panose="020B0609020204030204" pitchFamily="49" charset="0"/>
              </a:rPr>
              <a:t>	int		</a:t>
            </a:r>
            <a:r>
              <a:rPr lang="en-US" sz="1800" dirty="0">
                <a:solidFill>
                  <a:prstClr val="black"/>
                </a:solidFill>
                <a:latin typeface="Times New Roman" panose="02020603050405020304" pitchFamily="18" charset="0"/>
                <a:cs typeface="Times New Roman" panose="02020603050405020304" pitchFamily="18" charset="0"/>
              </a:rPr>
              <a:t> –2</a:t>
            </a:r>
            <a:r>
              <a:rPr lang="en-US" sz="1800" baseline="30000" dirty="0">
                <a:solidFill>
                  <a:prstClr val="black"/>
                </a:solidFill>
                <a:latin typeface="Times New Roman" panose="02020603050405020304" pitchFamily="18" charset="0"/>
                <a:cs typeface="Times New Roman" panose="02020603050405020304" pitchFamily="18" charset="0"/>
              </a:rPr>
              <a:t>31</a:t>
            </a:r>
            <a:r>
              <a:rPr lang="en-US" sz="1800" dirty="0">
                <a:solidFill>
                  <a:prstClr val="black"/>
                </a:solidFill>
                <a:latin typeface="Times New Roman" panose="02020603050405020304" pitchFamily="18" charset="0"/>
                <a:cs typeface="Times New Roman" panose="02020603050405020304" pitchFamily="18" charset="0"/>
              </a:rPr>
              <a:t> to 2</a:t>
            </a:r>
            <a:r>
              <a:rPr lang="en-US" sz="1800" baseline="30000" dirty="0">
                <a:solidFill>
                  <a:prstClr val="black"/>
                </a:solidFill>
                <a:latin typeface="Times New Roman" panose="02020603050405020304" pitchFamily="18" charset="0"/>
                <a:cs typeface="Times New Roman" panose="02020603050405020304" pitchFamily="18" charset="0"/>
              </a:rPr>
              <a:t>31</a:t>
            </a:r>
            <a:r>
              <a:rPr lang="en-US" sz="1800" dirty="0">
                <a:solidFill>
                  <a:prstClr val="black"/>
                </a:solidFill>
                <a:latin typeface="Times New Roman" panose="02020603050405020304" pitchFamily="18" charset="0"/>
                <a:cs typeface="Times New Roman" panose="02020603050405020304" pitchFamily="18" charset="0"/>
              </a:rPr>
              <a:t> – 1</a:t>
            </a:r>
            <a:r>
              <a:rPr lang="en-US" sz="1800" dirty="0">
                <a:solidFill>
                  <a:prstClr val="black"/>
                </a:solidFill>
                <a:latin typeface="Consolas" panose="020B0609020204030204" pitchFamily="49" charset="0"/>
              </a:rPr>
              <a:t> </a:t>
            </a:r>
          </a:p>
          <a:p>
            <a:pPr marL="400050" lvl="1" indent="0">
              <a:buNone/>
            </a:pPr>
            <a:r>
              <a:rPr lang="en-US" sz="1800" dirty="0">
                <a:solidFill>
                  <a:prstClr val="black"/>
                </a:solidFill>
                <a:latin typeface="Consolas" panose="020B0609020204030204" pitchFamily="49" charset="0"/>
              </a:rPr>
              <a:t>	long		</a:t>
            </a:r>
            <a:r>
              <a:rPr lang="en-US" sz="1800" dirty="0">
                <a:solidFill>
                  <a:prstClr val="black"/>
                </a:solidFill>
                <a:latin typeface="Times New Roman" panose="02020603050405020304" pitchFamily="18" charset="0"/>
                <a:cs typeface="Times New Roman" panose="02020603050405020304" pitchFamily="18" charset="0"/>
              </a:rPr>
              <a:t> –2</a:t>
            </a:r>
            <a:r>
              <a:rPr lang="en-US" sz="1800" baseline="30000" dirty="0">
                <a:solidFill>
                  <a:prstClr val="black"/>
                </a:solidFill>
                <a:latin typeface="Times New Roman" panose="02020603050405020304" pitchFamily="18" charset="0"/>
                <a:cs typeface="Times New Roman" panose="02020603050405020304" pitchFamily="18" charset="0"/>
              </a:rPr>
              <a:t>63</a:t>
            </a:r>
            <a:r>
              <a:rPr lang="en-US" sz="1800" dirty="0">
                <a:solidFill>
                  <a:prstClr val="black"/>
                </a:solidFill>
                <a:latin typeface="Times New Roman" panose="02020603050405020304" pitchFamily="18" charset="0"/>
                <a:cs typeface="Times New Roman" panose="02020603050405020304" pitchFamily="18" charset="0"/>
              </a:rPr>
              <a:t> to 2</a:t>
            </a:r>
            <a:r>
              <a:rPr lang="en-US" sz="1800" baseline="30000" dirty="0">
                <a:solidFill>
                  <a:prstClr val="black"/>
                </a:solidFill>
                <a:latin typeface="Times New Roman" panose="02020603050405020304" pitchFamily="18" charset="0"/>
                <a:cs typeface="Times New Roman" panose="02020603050405020304" pitchFamily="18" charset="0"/>
              </a:rPr>
              <a:t>63</a:t>
            </a:r>
            <a:r>
              <a:rPr lang="en-US" sz="1800" dirty="0">
                <a:solidFill>
                  <a:prstClr val="black"/>
                </a:solidFill>
                <a:latin typeface="Times New Roman" panose="02020603050405020304" pitchFamily="18" charset="0"/>
                <a:cs typeface="Times New Roman" panose="02020603050405020304" pitchFamily="18" charset="0"/>
              </a:rPr>
              <a:t> – 1  </a:t>
            </a:r>
            <a:endParaRPr lang="en-US" sz="1800" dirty="0">
              <a:solidFill>
                <a:prstClr val="black"/>
              </a:solidFill>
              <a:latin typeface="Consolas" panose="020B0609020204030204" pitchFamily="49" charset="0"/>
            </a:endParaRPr>
          </a:p>
          <a:p>
            <a:pPr marL="400050" lvl="1" indent="0">
              <a:buNone/>
            </a:pPr>
            <a:r>
              <a:rPr lang="en-US" sz="1800" dirty="0">
                <a:solidFill>
                  <a:prstClr val="black"/>
                </a:solidFill>
                <a:latin typeface="Consolas" panose="020B0609020204030204" pitchFamily="49" charset="0"/>
              </a:rPr>
              <a:t>	long </a:t>
            </a:r>
            <a:r>
              <a:rPr lang="en-US" sz="1800" dirty="0" err="1">
                <a:solidFill>
                  <a:prstClr val="black"/>
                </a:solidFill>
                <a:latin typeface="Consolas" panose="020B0609020204030204" pitchFamily="49" charset="0"/>
              </a:rPr>
              <a:t>long</a:t>
            </a:r>
            <a:r>
              <a:rPr lang="en-US" sz="1800" dirty="0">
                <a:solidFill>
                  <a:prstClr val="black"/>
                </a:solidFill>
                <a:latin typeface="Consolas" panose="020B0609020204030204" pitchFamily="49" charset="0"/>
              </a:rPr>
              <a:t>	</a:t>
            </a:r>
            <a:r>
              <a:rPr lang="en-US" sz="1800" dirty="0">
                <a:solidFill>
                  <a:prstClr val="black"/>
                </a:solidFill>
                <a:latin typeface="Times New Roman" panose="02020603050405020304" pitchFamily="18" charset="0"/>
                <a:cs typeface="Times New Roman" panose="02020603050405020304" pitchFamily="18" charset="0"/>
              </a:rPr>
              <a:t> –2</a:t>
            </a:r>
            <a:r>
              <a:rPr lang="en-US" sz="1800" baseline="30000" dirty="0">
                <a:solidFill>
                  <a:prstClr val="black"/>
                </a:solidFill>
                <a:latin typeface="Times New Roman" panose="02020603050405020304" pitchFamily="18" charset="0"/>
                <a:cs typeface="Times New Roman" panose="02020603050405020304" pitchFamily="18" charset="0"/>
              </a:rPr>
              <a:t>63</a:t>
            </a:r>
            <a:r>
              <a:rPr lang="en-US" sz="1800" dirty="0">
                <a:solidFill>
                  <a:prstClr val="black"/>
                </a:solidFill>
                <a:latin typeface="Times New Roman" panose="02020603050405020304" pitchFamily="18" charset="0"/>
                <a:cs typeface="Times New Roman" panose="02020603050405020304" pitchFamily="18" charset="0"/>
              </a:rPr>
              <a:t> to 2</a:t>
            </a:r>
            <a:r>
              <a:rPr lang="en-US" sz="1800" baseline="30000" dirty="0">
                <a:solidFill>
                  <a:prstClr val="black"/>
                </a:solidFill>
                <a:latin typeface="Times New Roman" panose="02020603050405020304" pitchFamily="18" charset="0"/>
                <a:cs typeface="Times New Roman" panose="02020603050405020304" pitchFamily="18" charset="0"/>
              </a:rPr>
              <a:t>63</a:t>
            </a:r>
            <a:r>
              <a:rPr lang="en-US" sz="1800" dirty="0">
                <a:solidFill>
                  <a:prstClr val="black"/>
                </a:solidFill>
                <a:latin typeface="Times New Roman" panose="02020603050405020304" pitchFamily="18" charset="0"/>
                <a:cs typeface="Times New Roman" panose="02020603050405020304" pitchFamily="18" charset="0"/>
              </a:rPr>
              <a:t> – 1 </a:t>
            </a:r>
            <a:endParaRPr lang="en-US" sz="1800" dirty="0">
              <a:solidFill>
                <a:prstClr val="black"/>
              </a:solidFill>
              <a:latin typeface="Consolas" panose="020B0609020204030204" pitchFamily="49" charset="0"/>
            </a:endParaRPr>
          </a:p>
          <a:p>
            <a:pPr lvl="1"/>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547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How do you add two signed numbers that are in 2s complement</a:t>
            </a:r>
          </a:p>
          <a:p>
            <a:pPr lvl="1"/>
            <a:r>
              <a:rPr lang="en-US" dirty="0">
                <a:latin typeface="Times New Roman" panose="02020603050405020304" pitchFamily="18" charset="0"/>
                <a:cs typeface="Times New Roman" panose="02020603050405020304" pitchFamily="18" charset="0"/>
              </a:rPr>
              <a:t>Add them as if they were positive integers</a:t>
            </a:r>
          </a:p>
        </p:txBody>
      </p:sp>
    </p:spTree>
    <p:custDataLst>
      <p:tags r:id="rId1"/>
    </p:custDataLst>
    <p:extLst>
      <p:ext uri="{BB962C8B-B14F-4D97-AF65-F5344CB8AC3E}">
        <p14:creationId xmlns:p14="http://schemas.microsoft.com/office/powerpoint/2010/main" val="31210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Unsigned arithmetic</a:t>
            </a:r>
            <a:endParaRPr lang="en-CA" dirty="0"/>
          </a:p>
        </p:txBody>
      </p:sp>
      <p:sp>
        <p:nvSpPr>
          <p:cNvPr id="3" name="Content Placeholder 2"/>
          <p:cNvSpPr>
            <a:spLocks noGrp="1"/>
          </p:cNvSpPr>
          <p:nvPr>
            <p:ph idx="1"/>
          </p:nvPr>
        </p:nvSpPr>
        <p:spPr/>
        <p:txBody>
          <a:bodyPr>
            <a:normAutofit lnSpcReduction="10000"/>
          </a:bodyPr>
          <a:lstStyle/>
          <a:p>
            <a:r>
              <a:rPr lang="en-US" dirty="0"/>
              <a:t>Perform addition as if the stored representations were </a:t>
            </a:r>
            <a:r>
              <a:rPr lang="en-US" dirty="0">
                <a:latin typeface="Consolas" panose="020B0609020204030204" pitchFamily="49" charset="0"/>
              </a:rPr>
              <a:t>unsigned</a:t>
            </a:r>
            <a:endParaRPr lang="en-US" dirty="0">
              <a:latin typeface="Consolas" panose="020B0609020204030204" pitchFamily="49" charset="0"/>
              <a:cs typeface="Times New Roman" panose="02020603050405020304" pitchFamily="18" charset="0"/>
            </a:endParaRPr>
          </a:p>
          <a:p>
            <a:pPr lvl="1"/>
            <a:r>
              <a:rPr lang="en-US" dirty="0"/>
              <a:t>The processor just ignores any additional carries:</a:t>
            </a:r>
          </a:p>
          <a:p>
            <a:pPr marL="857250" lvl="2" indent="0">
              <a:buNone/>
            </a:pPr>
            <a:r>
              <a:rPr lang="en-US" dirty="0" err="1">
                <a:latin typeface="Consolas" panose="020B0609020204030204" pitchFamily="49" charset="0"/>
              </a:rPr>
              <a:t>int</a:t>
            </a:r>
            <a:r>
              <a:rPr lang="en-US" dirty="0">
                <a:latin typeface="Consolas" panose="020B0609020204030204" pitchFamily="49" charset="0"/>
              </a:rPr>
              <a:t> main() {</a:t>
            </a:r>
          </a:p>
          <a:p>
            <a:pPr marL="857250" lvl="2" indent="0">
              <a:buNone/>
            </a:pPr>
            <a:r>
              <a:rPr lang="en-US" dirty="0">
                <a:latin typeface="Consolas" panose="020B0609020204030204" pitchFamily="49" charset="0"/>
              </a:rPr>
              <a:t>              </a:t>
            </a:r>
          </a:p>
          <a:p>
            <a:pPr marL="857250" lvl="2" indent="0">
              <a:buNone/>
            </a:pPr>
            <a:r>
              <a:rPr lang="en-US" dirty="0">
                <a:latin typeface="Consolas" panose="020B0609020204030204" pitchFamily="49" charset="0"/>
              </a:rPr>
              <a:t>    short m{-0b0111110010110011}; // 1000001101001101</a:t>
            </a:r>
          </a:p>
          <a:p>
            <a:pPr marL="857250" lvl="2" indent="0">
              <a:buNone/>
            </a:pPr>
            <a:r>
              <a:rPr lang="en-US" dirty="0">
                <a:latin typeface="Consolas" panose="020B0609020204030204" pitchFamily="49" charset="0"/>
              </a:rPr>
              <a:t>    short n{ 0b0111111000111110};</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m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n   = " &lt;&lt; n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m += n;</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"m + n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return 0;</a:t>
            </a:r>
          </a:p>
          <a:p>
            <a:pPr marL="857250" lvl="2" indent="0">
              <a:buNone/>
            </a:pPr>
            <a:r>
              <a:rPr lang="en-US" dirty="0">
                <a:latin typeface="Consolas" panose="020B0609020204030204" pitchFamily="49" charset="0"/>
              </a:rPr>
              <a:t>}</a:t>
            </a:r>
          </a:p>
        </p:txBody>
      </p:sp>
      <p:sp>
        <p:nvSpPr>
          <p:cNvPr id="4" name="Rectangle 3"/>
          <p:cNvSpPr/>
          <p:nvPr/>
        </p:nvSpPr>
        <p:spPr>
          <a:xfrm>
            <a:off x="5076056" y="5229200"/>
            <a:ext cx="2464136" cy="1200329"/>
          </a:xfrm>
          <a:prstGeom prst="rect">
            <a:avLst/>
          </a:prstGeom>
        </p:spPr>
        <p:txBody>
          <a:bodyPr wrap="none">
            <a:spAutoFit/>
          </a:bodyPr>
          <a:lstStyle/>
          <a:p>
            <a:r>
              <a:rPr lang="en-US" dirty="0">
                <a:solidFill>
                  <a:srgbClr val="0070C0"/>
                </a:solidFill>
                <a:latin typeface="Georgia" panose="02040502050405020303" pitchFamily="18" charset="0"/>
              </a:rPr>
              <a:t>Output:</a:t>
            </a:r>
            <a:endParaRPr lang="en-US" dirty="0">
              <a:solidFill>
                <a:srgbClr val="0070C0"/>
              </a:solidFill>
              <a:latin typeface="Consolas" panose="020B0609020204030204" pitchFamily="49" charset="0"/>
            </a:endParaRPr>
          </a:p>
          <a:p>
            <a:r>
              <a:rPr lang="pt-BR" dirty="0">
                <a:solidFill>
                  <a:srgbClr val="0070C0"/>
                </a:solidFill>
                <a:latin typeface="Consolas" panose="020B0609020204030204" pitchFamily="49" charset="0"/>
              </a:rPr>
              <a:t>      m   = -31923</a:t>
            </a:r>
          </a:p>
          <a:p>
            <a:r>
              <a:rPr lang="pt-BR" dirty="0">
                <a:solidFill>
                  <a:srgbClr val="0070C0"/>
                </a:solidFill>
                <a:latin typeface="Consolas" panose="020B0609020204030204" pitchFamily="49" charset="0"/>
              </a:rPr>
              <a:t>      n   = 32318</a:t>
            </a:r>
          </a:p>
          <a:p>
            <a:r>
              <a:rPr lang="pt-BR" dirty="0">
                <a:solidFill>
                  <a:srgbClr val="0070C0"/>
                </a:solidFill>
                <a:latin typeface="Consolas" panose="020B0609020204030204" pitchFamily="49" charset="0"/>
              </a:rPr>
              <a:t>    m + n = 395</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031507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Why did that happen?</a:t>
            </a:r>
          </a:p>
          <a:p>
            <a:pPr marL="457200" lvl="1" indent="0">
              <a:buNone/>
            </a:pPr>
            <a:r>
              <a:rPr lang="en-US" dirty="0">
                <a:latin typeface="Consolas" panose="020B0609020204030204" pitchFamily="49" charset="0"/>
              </a:rPr>
              <a:t>			</a:t>
            </a:r>
            <a:r>
              <a:rPr lang="en-US" sz="950" dirty="0">
                <a:latin typeface="Consolas" panose="020B0609020204030204" pitchFamily="49" charset="0"/>
              </a:rPr>
              <a:t>  1 1 1 1 1   1     1 1 1 1 1 </a:t>
            </a:r>
          </a:p>
          <a:p>
            <a:pPr marL="457200" lvl="1" indent="0">
              <a:buNone/>
            </a:pPr>
            <a:r>
              <a:rPr lang="en-US" dirty="0">
                <a:latin typeface="Consolas" panose="020B0609020204030204" pitchFamily="49" charset="0"/>
              </a:rPr>
              <a:t>			  1000001101001101</a:t>
            </a:r>
          </a:p>
          <a:p>
            <a:pPr marL="457200" lvl="1" indent="0">
              <a:buNone/>
            </a:pPr>
            <a:r>
              <a:rPr lang="en-US" dirty="0">
                <a:latin typeface="Consolas" panose="020B0609020204030204" pitchFamily="49" charset="0"/>
              </a:rPr>
              <a:t>			+ </a:t>
            </a:r>
            <a:r>
              <a:rPr lang="en-US" u="sng" dirty="0">
                <a:latin typeface="Consolas" panose="020B0609020204030204" pitchFamily="49" charset="0"/>
              </a:rPr>
              <a:t>0111111000111110</a:t>
            </a:r>
          </a:p>
          <a:p>
            <a:pPr marL="457200" lvl="1" indent="0">
              <a:buNone/>
            </a:pPr>
            <a:r>
              <a:rPr lang="en-US" dirty="0">
                <a:latin typeface="Consolas" panose="020B0609020204030204" pitchFamily="49" charset="0"/>
              </a:rPr>
              <a:t>			 10000000110001011</a:t>
            </a:r>
          </a:p>
          <a:p>
            <a:pPr marL="457200" lvl="1" indent="0">
              <a:buNone/>
            </a:pPr>
            <a:endParaRPr lang="en-US" dirty="0">
              <a:latin typeface="Consolas" panose="020B0609020204030204" pitchFamily="49" charset="0"/>
            </a:endParaRPr>
          </a:p>
          <a:p>
            <a:pPr lvl="1"/>
            <a:r>
              <a:rPr lang="en-US" dirty="0">
                <a:solidFill>
                  <a:prstClr val="black"/>
                </a:solidFill>
              </a:rPr>
              <a:t>Thus, we see that </a:t>
            </a:r>
            <a:r>
              <a:rPr lang="en-US" dirty="0">
                <a:solidFill>
                  <a:prstClr val="black"/>
                </a:solidFill>
                <a:latin typeface="Times New Roman" panose="02020603050405020304" pitchFamily="18" charset="0"/>
                <a:cs typeface="Times New Roman" panose="02020603050405020304" pitchFamily="18" charset="0"/>
              </a:rPr>
              <a:t>–31923 + 32318 = 395</a:t>
            </a:r>
          </a:p>
          <a:p>
            <a:pPr marL="457200" lvl="1" indent="0">
              <a:buNone/>
            </a:pPr>
            <a:r>
              <a:rPr lang="en-US" dirty="0">
                <a:latin typeface="Consolas" panose="020B0609020204030204" pitchFamily="49" charset="0"/>
              </a:rPr>
              <a:t>    </a:t>
            </a:r>
          </a:p>
        </p:txBody>
      </p:sp>
      <p:cxnSp>
        <p:nvCxnSpPr>
          <p:cNvPr id="7" name="Straight Connector 6"/>
          <p:cNvCxnSpPr/>
          <p:nvPr/>
        </p:nvCxnSpPr>
        <p:spPr>
          <a:xfrm>
            <a:off x="3419872" y="3068960"/>
            <a:ext cx="144016"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91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Unsigned arithmetic</a:t>
            </a:r>
            <a:endParaRPr lang="en-CA" dirty="0"/>
          </a:p>
        </p:txBody>
      </p:sp>
      <p:sp>
        <p:nvSpPr>
          <p:cNvPr id="3" name="Content Placeholder 2"/>
          <p:cNvSpPr>
            <a:spLocks noGrp="1"/>
          </p:cNvSpPr>
          <p:nvPr>
            <p:ph idx="1"/>
          </p:nvPr>
        </p:nvSpPr>
        <p:spPr/>
        <p:txBody>
          <a:bodyPr>
            <a:normAutofit lnSpcReduction="10000"/>
          </a:bodyPr>
          <a:lstStyle/>
          <a:p>
            <a:r>
              <a:rPr lang="en-US" dirty="0"/>
              <a:t>Perform addition as if the stored representations were </a:t>
            </a:r>
            <a:r>
              <a:rPr lang="en-US" dirty="0">
                <a:latin typeface="Consolas" panose="020B0609020204030204" pitchFamily="49" charset="0"/>
              </a:rPr>
              <a:t>unsigned</a:t>
            </a:r>
            <a:endParaRPr lang="en-US" dirty="0">
              <a:latin typeface="Consolas" panose="020B0609020204030204" pitchFamily="49" charset="0"/>
              <a:cs typeface="Times New Roman" panose="02020603050405020304" pitchFamily="18" charset="0"/>
            </a:endParaRPr>
          </a:p>
          <a:p>
            <a:pPr lvl="1"/>
            <a:r>
              <a:rPr lang="en-US" dirty="0"/>
              <a:t>The processor just ignores any additional carries:</a:t>
            </a:r>
          </a:p>
          <a:p>
            <a:pPr marL="857250" lvl="2" indent="0">
              <a:buNone/>
            </a:pPr>
            <a:r>
              <a:rPr lang="en-US" dirty="0" err="1">
                <a:latin typeface="Consolas" panose="020B0609020204030204" pitchFamily="49" charset="0"/>
              </a:rPr>
              <a:t>int</a:t>
            </a:r>
            <a:r>
              <a:rPr lang="en-US" dirty="0">
                <a:latin typeface="Consolas" panose="020B0609020204030204" pitchFamily="49" charset="0"/>
              </a:rPr>
              <a:t> main() {</a:t>
            </a:r>
          </a:p>
          <a:p>
            <a:pPr marL="857250" lvl="2" indent="0">
              <a:buNone/>
            </a:pPr>
            <a:r>
              <a:rPr lang="en-US" dirty="0">
                <a:latin typeface="Consolas" panose="020B0609020204030204" pitchFamily="49" charset="0"/>
              </a:rPr>
              <a:t>              </a:t>
            </a:r>
          </a:p>
          <a:p>
            <a:pPr marL="857250" lvl="2" indent="0">
              <a:buNone/>
            </a:pPr>
            <a:r>
              <a:rPr lang="en-US" dirty="0">
                <a:latin typeface="Consolas" panose="020B0609020204030204" pitchFamily="49" charset="0"/>
              </a:rPr>
              <a:t>    short m{ 0b0111110010110011};</a:t>
            </a:r>
          </a:p>
          <a:p>
            <a:pPr marL="857250" lvl="2" indent="0">
              <a:buNone/>
            </a:pPr>
            <a:r>
              <a:rPr lang="en-US" dirty="0">
                <a:latin typeface="Consolas" panose="020B0609020204030204" pitchFamily="49" charset="0"/>
              </a:rPr>
              <a:t>    short n{-0b0111111000111110}; // 1000000111000010</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m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n   = " &lt;&lt; n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m += n;</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"m + n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return 0;</a:t>
            </a:r>
          </a:p>
          <a:p>
            <a:pPr marL="857250" lvl="2" indent="0">
              <a:buNone/>
            </a:pPr>
            <a:r>
              <a:rPr lang="en-US" dirty="0">
                <a:latin typeface="Consolas" panose="020B0609020204030204" pitchFamily="49" charset="0"/>
              </a:rPr>
              <a:t>}</a:t>
            </a:r>
          </a:p>
        </p:txBody>
      </p:sp>
      <p:sp>
        <p:nvSpPr>
          <p:cNvPr id="4" name="Rectangle 3"/>
          <p:cNvSpPr/>
          <p:nvPr/>
        </p:nvSpPr>
        <p:spPr>
          <a:xfrm>
            <a:off x="5076056" y="5229200"/>
            <a:ext cx="2464136" cy="1200329"/>
          </a:xfrm>
          <a:prstGeom prst="rect">
            <a:avLst/>
          </a:prstGeom>
        </p:spPr>
        <p:txBody>
          <a:bodyPr wrap="none">
            <a:spAutoFit/>
          </a:bodyPr>
          <a:lstStyle/>
          <a:p>
            <a:r>
              <a:rPr lang="en-US" dirty="0">
                <a:solidFill>
                  <a:srgbClr val="0070C0"/>
                </a:solidFill>
                <a:latin typeface="Georgia" panose="02040502050405020303" pitchFamily="18" charset="0"/>
              </a:rPr>
              <a:t>Output:</a:t>
            </a:r>
            <a:endParaRPr lang="en-US" dirty="0">
              <a:solidFill>
                <a:srgbClr val="0070C0"/>
              </a:solidFill>
              <a:latin typeface="Consolas" panose="020B0609020204030204" pitchFamily="49" charset="0"/>
            </a:endParaRPr>
          </a:p>
          <a:p>
            <a:r>
              <a:rPr lang="pt-BR" dirty="0">
                <a:solidFill>
                  <a:srgbClr val="0070C0"/>
                </a:solidFill>
                <a:latin typeface="Consolas" panose="020B0609020204030204" pitchFamily="49" charset="0"/>
              </a:rPr>
              <a:t>      m   = 31923</a:t>
            </a:r>
          </a:p>
          <a:p>
            <a:r>
              <a:rPr lang="pt-BR" dirty="0">
                <a:solidFill>
                  <a:srgbClr val="0070C0"/>
                </a:solidFill>
                <a:latin typeface="Consolas" panose="020B0609020204030204" pitchFamily="49" charset="0"/>
              </a:rPr>
              <a:t>      n   = -32318</a:t>
            </a:r>
          </a:p>
          <a:p>
            <a:r>
              <a:rPr lang="pt-BR" dirty="0">
                <a:solidFill>
                  <a:srgbClr val="0070C0"/>
                </a:solidFill>
                <a:latin typeface="Consolas" panose="020B0609020204030204" pitchFamily="49" charset="0"/>
              </a:rPr>
              <a:t>    m + n = -395</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29893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Why did that happen?</a:t>
            </a:r>
          </a:p>
          <a:p>
            <a:pPr marL="457200" lvl="1" indent="0">
              <a:buNone/>
            </a:pPr>
            <a:r>
              <a:rPr lang="en-US" dirty="0">
                <a:latin typeface="Consolas" panose="020B0609020204030204" pitchFamily="49" charset="0"/>
              </a:rPr>
              <a:t>			</a:t>
            </a:r>
            <a:r>
              <a:rPr lang="en-US" sz="950" dirty="0">
                <a:latin typeface="Consolas" panose="020B0609020204030204" pitchFamily="49" charset="0"/>
              </a:rPr>
              <a:t>                1 1           1 </a:t>
            </a:r>
          </a:p>
          <a:p>
            <a:pPr marL="457200" lvl="1" indent="0">
              <a:buNone/>
            </a:pPr>
            <a:r>
              <a:rPr lang="en-US" dirty="0">
                <a:latin typeface="Consolas" panose="020B0609020204030204" pitchFamily="49" charset="0"/>
              </a:rPr>
              <a:t>			  0111110010110011</a:t>
            </a:r>
          </a:p>
          <a:p>
            <a:pPr marL="457200" lvl="1" indent="0">
              <a:buNone/>
            </a:pPr>
            <a:r>
              <a:rPr lang="en-US" dirty="0">
                <a:latin typeface="Consolas" panose="020B0609020204030204" pitchFamily="49" charset="0"/>
              </a:rPr>
              <a:t>			+ </a:t>
            </a:r>
            <a:r>
              <a:rPr lang="en-US" u="sng" dirty="0">
                <a:latin typeface="Consolas" panose="020B0609020204030204" pitchFamily="49" charset="0"/>
              </a:rPr>
              <a:t>1000000111000010</a:t>
            </a:r>
          </a:p>
          <a:p>
            <a:pPr marL="457200" lvl="1" indent="0">
              <a:buNone/>
            </a:pPr>
            <a:r>
              <a:rPr lang="en-US" dirty="0">
                <a:latin typeface="Consolas" panose="020B0609020204030204" pitchFamily="49" charset="0"/>
              </a:rPr>
              <a:t>			  1111111001110101</a:t>
            </a:r>
          </a:p>
          <a:p>
            <a:pPr marL="457200" lvl="1" indent="0">
              <a:buNone/>
            </a:pPr>
            <a:endParaRPr lang="en-US" dirty="0">
              <a:latin typeface="Consolas" panose="020B0609020204030204" pitchFamily="49" charset="0"/>
            </a:endParaRPr>
          </a:p>
          <a:p>
            <a:pPr lvl="1"/>
            <a:r>
              <a:rPr lang="en-US" dirty="0">
                <a:solidFill>
                  <a:prstClr val="black"/>
                </a:solidFill>
              </a:rPr>
              <a:t>The result is negative, and the absolute value of the result is</a:t>
            </a:r>
          </a:p>
          <a:p>
            <a:pPr marL="457200" lvl="1" indent="0" algn="ctr">
              <a:buNone/>
            </a:pPr>
            <a:r>
              <a:rPr lang="en-US" dirty="0">
                <a:latin typeface="Consolas" panose="020B0609020204030204" pitchFamily="49" charset="0"/>
              </a:rPr>
              <a:t>110001011</a:t>
            </a:r>
            <a:endParaRPr lang="en-US" dirty="0">
              <a:solidFill>
                <a:prstClr val="black"/>
              </a:solidFill>
            </a:endParaRPr>
          </a:p>
          <a:p>
            <a:pPr lvl="1"/>
            <a:r>
              <a:rPr lang="en-US" dirty="0">
                <a:solidFill>
                  <a:prstClr val="black"/>
                </a:solidFill>
              </a:rPr>
              <a:t>This equals </a:t>
            </a:r>
            <a:r>
              <a:rPr lang="en-US" dirty="0">
                <a:solidFill>
                  <a:prstClr val="black"/>
                </a:solidFill>
                <a:latin typeface="Times New Roman" panose="02020603050405020304" pitchFamily="18" charset="0"/>
                <a:cs typeface="Times New Roman" panose="02020603050405020304" pitchFamily="18" charset="0"/>
              </a:rPr>
              <a:t>1 + 2 + 8 + 128 + 256 = 395</a:t>
            </a:r>
          </a:p>
          <a:p>
            <a:pPr lvl="1"/>
            <a:r>
              <a:rPr lang="en-US" dirty="0">
                <a:solidFill>
                  <a:prstClr val="black"/>
                </a:solidFill>
              </a:rPr>
              <a:t>Thus, we see that </a:t>
            </a:r>
            <a:r>
              <a:rPr lang="en-US" dirty="0">
                <a:solidFill>
                  <a:prstClr val="black"/>
                </a:solidFill>
                <a:latin typeface="Times New Roman" panose="02020603050405020304" pitchFamily="18" charset="0"/>
                <a:cs typeface="Times New Roman" panose="02020603050405020304" pitchFamily="18" charset="0"/>
              </a:rPr>
              <a:t>31923 + –32318 = –395</a:t>
            </a:r>
          </a:p>
          <a:p>
            <a:pPr marL="457200" lvl="1" indent="0">
              <a:buNone/>
            </a:pPr>
            <a:r>
              <a:rPr lang="en-US" dirty="0">
                <a:latin typeface="Consolas" panose="020B0609020204030204" pitchFamily="49" charset="0"/>
              </a:rPr>
              <a:t>    </a:t>
            </a:r>
          </a:p>
        </p:txBody>
      </p:sp>
    </p:spTree>
    <p:custDataLst>
      <p:tags r:id="rId1"/>
    </p:custDataLst>
    <p:extLst>
      <p:ext uri="{BB962C8B-B14F-4D97-AF65-F5344CB8AC3E}">
        <p14:creationId xmlns:p14="http://schemas.microsoft.com/office/powerpoint/2010/main" val="22313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Unsigned arithmetic</a:t>
            </a:r>
            <a:endParaRPr lang="en-CA" dirty="0"/>
          </a:p>
        </p:txBody>
      </p:sp>
      <p:sp>
        <p:nvSpPr>
          <p:cNvPr id="3" name="Content Placeholder 2"/>
          <p:cNvSpPr>
            <a:spLocks noGrp="1"/>
          </p:cNvSpPr>
          <p:nvPr>
            <p:ph idx="1"/>
          </p:nvPr>
        </p:nvSpPr>
        <p:spPr/>
        <p:txBody>
          <a:bodyPr>
            <a:normAutofit lnSpcReduction="10000"/>
          </a:bodyPr>
          <a:lstStyle/>
          <a:p>
            <a:r>
              <a:rPr lang="en-US" dirty="0"/>
              <a:t>Perform addition as if the stored representations were </a:t>
            </a:r>
            <a:r>
              <a:rPr lang="en-US" dirty="0">
                <a:latin typeface="Consolas" panose="020B0609020204030204" pitchFamily="49" charset="0"/>
              </a:rPr>
              <a:t>unsigned</a:t>
            </a:r>
            <a:endParaRPr lang="en-US" dirty="0">
              <a:latin typeface="Consolas" panose="020B0609020204030204" pitchFamily="49" charset="0"/>
              <a:cs typeface="Times New Roman" panose="02020603050405020304" pitchFamily="18" charset="0"/>
            </a:endParaRPr>
          </a:p>
          <a:p>
            <a:pPr lvl="1"/>
            <a:r>
              <a:rPr lang="en-US" dirty="0"/>
              <a:t>The processor just ignores any additional carries:</a:t>
            </a:r>
          </a:p>
          <a:p>
            <a:pPr marL="857250" lvl="2" indent="0">
              <a:buNone/>
            </a:pPr>
            <a:r>
              <a:rPr lang="en-US" dirty="0" err="1">
                <a:latin typeface="Consolas" panose="020B0609020204030204" pitchFamily="49" charset="0"/>
              </a:rPr>
              <a:t>int</a:t>
            </a:r>
            <a:r>
              <a:rPr lang="en-US" dirty="0">
                <a:latin typeface="Consolas" panose="020B0609020204030204" pitchFamily="49" charset="0"/>
              </a:rPr>
              <a:t> main() {</a:t>
            </a:r>
          </a:p>
          <a:p>
            <a:pPr marL="857250" lvl="2" indent="0">
              <a:buNone/>
            </a:pPr>
            <a:r>
              <a:rPr lang="en-US" dirty="0">
                <a:latin typeface="Consolas" panose="020B0609020204030204" pitchFamily="49" charset="0"/>
              </a:rPr>
              <a:t>              </a:t>
            </a:r>
          </a:p>
          <a:p>
            <a:pPr marL="857250" lvl="2" indent="0">
              <a:buNone/>
            </a:pPr>
            <a:r>
              <a:rPr lang="en-US" dirty="0">
                <a:latin typeface="Consolas" panose="020B0609020204030204" pitchFamily="49" charset="0"/>
              </a:rPr>
              <a:t>    short m{-0b0111110010110011}; // 1000001101001101</a:t>
            </a:r>
          </a:p>
          <a:p>
            <a:pPr marL="857250" lvl="2" indent="0">
              <a:buNone/>
            </a:pPr>
            <a:r>
              <a:rPr lang="en-US" dirty="0">
                <a:latin typeface="Consolas" panose="020B0609020204030204" pitchFamily="49" charset="0"/>
              </a:rPr>
              <a:t>    short n{ 0b0111110010110011};</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m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  n   = " &lt;&lt; n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r>
              <a:rPr lang="en-US" dirty="0">
                <a:latin typeface="Consolas" panose="020B0609020204030204" pitchFamily="49" charset="0"/>
              </a:rPr>
              <a:t>    m += n;</a:t>
            </a:r>
          </a:p>
          <a:p>
            <a:pPr marL="85725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"m + n = "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return 0;</a:t>
            </a:r>
          </a:p>
          <a:p>
            <a:pPr marL="857250" lvl="2" indent="0">
              <a:buNone/>
            </a:pPr>
            <a:r>
              <a:rPr lang="en-US" dirty="0">
                <a:latin typeface="Consolas" panose="020B0609020204030204" pitchFamily="49" charset="0"/>
              </a:rPr>
              <a:t>}</a:t>
            </a:r>
          </a:p>
        </p:txBody>
      </p:sp>
      <p:sp>
        <p:nvSpPr>
          <p:cNvPr id="4" name="Rectangle 3"/>
          <p:cNvSpPr/>
          <p:nvPr/>
        </p:nvSpPr>
        <p:spPr>
          <a:xfrm>
            <a:off x="5076056" y="5229200"/>
            <a:ext cx="2464136" cy="1200329"/>
          </a:xfrm>
          <a:prstGeom prst="rect">
            <a:avLst/>
          </a:prstGeom>
        </p:spPr>
        <p:txBody>
          <a:bodyPr wrap="none">
            <a:spAutoFit/>
          </a:bodyPr>
          <a:lstStyle/>
          <a:p>
            <a:r>
              <a:rPr lang="en-US" dirty="0">
                <a:solidFill>
                  <a:srgbClr val="0070C0"/>
                </a:solidFill>
                <a:latin typeface="Georgia" panose="02040502050405020303" pitchFamily="18" charset="0"/>
              </a:rPr>
              <a:t>Output:</a:t>
            </a:r>
            <a:endParaRPr lang="en-US" dirty="0">
              <a:solidFill>
                <a:srgbClr val="0070C0"/>
              </a:solidFill>
              <a:latin typeface="Consolas" panose="020B0609020204030204" pitchFamily="49" charset="0"/>
            </a:endParaRPr>
          </a:p>
          <a:p>
            <a:r>
              <a:rPr lang="pt-BR" dirty="0">
                <a:solidFill>
                  <a:srgbClr val="0070C0"/>
                </a:solidFill>
                <a:latin typeface="Consolas" panose="020B0609020204030204" pitchFamily="49" charset="0"/>
              </a:rPr>
              <a:t>      m   = -31923</a:t>
            </a:r>
          </a:p>
          <a:p>
            <a:r>
              <a:rPr lang="pt-BR" dirty="0">
                <a:solidFill>
                  <a:srgbClr val="0070C0"/>
                </a:solidFill>
                <a:latin typeface="Consolas" panose="020B0609020204030204" pitchFamily="49" charset="0"/>
              </a:rPr>
              <a:t>      n   = 31923</a:t>
            </a:r>
          </a:p>
          <a:p>
            <a:r>
              <a:rPr lang="pt-BR" dirty="0">
                <a:solidFill>
                  <a:srgbClr val="0070C0"/>
                </a:solidFill>
                <a:latin typeface="Consolas" panose="020B0609020204030204" pitchFamily="49" charset="0"/>
              </a:rPr>
              <a:t>    m + n = 0</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759956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Why did that happen?</a:t>
            </a:r>
          </a:p>
          <a:p>
            <a:pPr marL="457200" lvl="1" indent="0">
              <a:buNone/>
            </a:pPr>
            <a:r>
              <a:rPr lang="en-US" dirty="0">
                <a:latin typeface="Consolas" panose="020B0609020204030204" pitchFamily="49" charset="0"/>
              </a:rPr>
              <a:t>			</a:t>
            </a:r>
            <a:r>
              <a:rPr lang="en-US" sz="950" dirty="0">
                <a:latin typeface="Consolas" panose="020B0609020204030204" pitchFamily="49" charset="0"/>
              </a:rPr>
              <a:t>  1 1 1 1 1 1 1 1 1 1 1 1 1 1 1 1</a:t>
            </a:r>
          </a:p>
          <a:p>
            <a:pPr marL="457200" lvl="1" indent="0">
              <a:buNone/>
            </a:pPr>
            <a:r>
              <a:rPr lang="en-US" dirty="0">
                <a:latin typeface="Consolas" panose="020B0609020204030204" pitchFamily="49" charset="0"/>
              </a:rPr>
              <a:t>			  1000001101001101</a:t>
            </a:r>
          </a:p>
          <a:p>
            <a:pPr marL="457200" lvl="1" indent="0">
              <a:buNone/>
            </a:pPr>
            <a:r>
              <a:rPr lang="en-US" dirty="0">
                <a:latin typeface="Consolas" panose="020B0609020204030204" pitchFamily="49" charset="0"/>
              </a:rPr>
              <a:t>			+ </a:t>
            </a:r>
            <a:r>
              <a:rPr lang="en-US" u="sng" dirty="0">
                <a:latin typeface="Consolas" panose="020B0609020204030204" pitchFamily="49" charset="0"/>
              </a:rPr>
              <a:t>0111110010110011</a:t>
            </a:r>
          </a:p>
          <a:p>
            <a:pPr marL="457200" lvl="1" indent="0">
              <a:buNone/>
            </a:pPr>
            <a:r>
              <a:rPr lang="en-US" dirty="0">
                <a:latin typeface="Consolas" panose="020B0609020204030204" pitchFamily="49" charset="0"/>
              </a:rPr>
              <a:t>			 10000000000000000</a:t>
            </a:r>
          </a:p>
          <a:p>
            <a:pPr marL="457200" lvl="1" indent="0">
              <a:buNone/>
            </a:pPr>
            <a:endParaRPr lang="en-US" dirty="0">
              <a:latin typeface="Consolas" panose="020B0609020204030204" pitchFamily="49" charset="0"/>
            </a:endParaRPr>
          </a:p>
          <a:p>
            <a:pPr lvl="1"/>
            <a:r>
              <a:rPr lang="en-US" dirty="0">
                <a:solidFill>
                  <a:prstClr val="black"/>
                </a:solidFill>
              </a:rPr>
              <a:t>Thus, we see that </a:t>
            </a:r>
            <a:r>
              <a:rPr lang="en-US" dirty="0">
                <a:solidFill>
                  <a:prstClr val="black"/>
                </a:solidFill>
                <a:latin typeface="Times New Roman" panose="02020603050405020304" pitchFamily="18" charset="0"/>
                <a:cs typeface="Times New Roman" panose="02020603050405020304" pitchFamily="18" charset="0"/>
              </a:rPr>
              <a:t>31923 + –31923 = 0</a:t>
            </a:r>
          </a:p>
          <a:p>
            <a:pPr marL="457200" lvl="1" indent="0">
              <a:buNone/>
            </a:pPr>
            <a:r>
              <a:rPr lang="en-US" dirty="0">
                <a:latin typeface="Consolas" panose="020B0609020204030204" pitchFamily="49" charset="0"/>
              </a:rPr>
              <a:t>    </a:t>
            </a:r>
          </a:p>
        </p:txBody>
      </p:sp>
      <p:cxnSp>
        <p:nvCxnSpPr>
          <p:cNvPr id="5" name="Straight Connector 4"/>
          <p:cNvCxnSpPr/>
          <p:nvPr/>
        </p:nvCxnSpPr>
        <p:spPr>
          <a:xfrm>
            <a:off x="3419872" y="3068960"/>
            <a:ext cx="144016"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7588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If adding or multiplying two signed integer types and the result is no longer valid,</a:t>
            </a:r>
          </a:p>
          <a:p>
            <a:pPr marL="0" indent="0">
              <a:buNone/>
            </a:pPr>
            <a:r>
              <a:rPr lang="en-US" dirty="0"/>
              <a:t>	we will say that an </a:t>
            </a:r>
            <a:r>
              <a:rPr lang="en-US" i="1" dirty="0"/>
              <a:t>overflow </a:t>
            </a:r>
            <a:r>
              <a:rPr lang="en-US" dirty="0"/>
              <a:t>has occurred</a:t>
            </a:r>
          </a:p>
          <a:p>
            <a:endParaRPr lang="en-US" dirty="0">
              <a:latin typeface="Consolas" panose="020B0609020204030204" pitchFamily="49" charset="0"/>
            </a:endParaRPr>
          </a:p>
          <a:p>
            <a:r>
              <a:rPr lang="en-US" dirty="0"/>
              <a:t>For example,</a:t>
            </a:r>
          </a:p>
          <a:p>
            <a:pPr lvl="1"/>
            <a:r>
              <a:rPr lang="en-US" dirty="0"/>
              <a:t>Adding two positive </a:t>
            </a:r>
            <a:r>
              <a:rPr lang="en-US" dirty="0">
                <a:latin typeface="Consolas" panose="020B0609020204030204" pitchFamily="49" charset="0"/>
              </a:rPr>
              <a:t>short</a:t>
            </a:r>
            <a:r>
              <a:rPr lang="en-US" dirty="0"/>
              <a:t> and the sum is greater than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 1</a:t>
            </a:r>
          </a:p>
          <a:p>
            <a:pPr lvl="1"/>
            <a:r>
              <a:rPr lang="en-US" dirty="0"/>
              <a:t>Adding two negative </a:t>
            </a:r>
            <a:r>
              <a:rPr lang="en-US" dirty="0">
                <a:latin typeface="Consolas" panose="020B0609020204030204" pitchFamily="49" charset="0"/>
              </a:rPr>
              <a:t>short</a:t>
            </a:r>
            <a:r>
              <a:rPr lang="en-US" dirty="0"/>
              <a:t> and the sum is less than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p>
            <a:pPr lvl="1"/>
            <a:r>
              <a:rPr lang="en-US" dirty="0"/>
              <a:t>Adding a positive short to a negative short</a:t>
            </a:r>
          </a:p>
          <a:p>
            <a:pPr marL="457200" lvl="1" indent="0">
              <a:buNone/>
            </a:pPr>
            <a:r>
              <a:rPr lang="en-US" dirty="0"/>
              <a:t>		can never result in an overflow</a:t>
            </a:r>
          </a:p>
          <a:p>
            <a:pPr lvl="1"/>
            <a:r>
              <a:rPr lang="en-US" dirty="0"/>
              <a:t>Multiplying two </a:t>
            </a:r>
            <a:r>
              <a:rPr lang="en-US" dirty="0">
                <a:latin typeface="Consolas" panose="020B0609020204030204" pitchFamily="49" charset="0"/>
              </a:rPr>
              <a:t>short </a:t>
            </a:r>
            <a:r>
              <a:rPr lang="en-US" dirty="0"/>
              <a:t>and</a:t>
            </a:r>
          </a:p>
          <a:p>
            <a:pPr marL="457200" lvl="1" indent="0">
              <a:buNone/>
            </a:pPr>
            <a:r>
              <a:rPr lang="en-US" dirty="0"/>
              <a:t>		the product is greater than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 1</a:t>
            </a:r>
            <a:r>
              <a:rPr lang="en-US" dirty="0"/>
              <a:t> or less than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p>
            <a:pPr lvl="1"/>
            <a:endParaRPr lang="en-US" dirty="0"/>
          </a:p>
        </p:txBody>
      </p:sp>
    </p:spTree>
    <p:custDataLst>
      <p:tags r:id="rId1"/>
    </p:custDataLst>
    <p:extLst>
      <p:ext uri="{BB962C8B-B14F-4D97-AF65-F5344CB8AC3E}">
        <p14:creationId xmlns:p14="http://schemas.microsoft.com/office/powerpoint/2010/main" val="28527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a:t>
            </a:r>
            <a:endParaRPr lang="en-CA" dirty="0"/>
          </a:p>
        </p:txBody>
      </p:sp>
      <p:sp>
        <p:nvSpPr>
          <p:cNvPr id="3" name="Content Placeholder 2"/>
          <p:cNvSpPr>
            <a:spLocks noGrp="1"/>
          </p:cNvSpPr>
          <p:nvPr>
            <p:ph idx="1"/>
          </p:nvPr>
        </p:nvSpPr>
        <p:spPr/>
        <p:txBody>
          <a:bodyPr/>
          <a:lstStyle/>
          <a:p>
            <a:r>
              <a:rPr lang="en-US" dirty="0"/>
              <a:t>You are welcome to examine how fascinating 2s complement is</a:t>
            </a:r>
          </a:p>
          <a:p>
            <a:pPr lvl="1"/>
            <a:r>
              <a:rPr lang="en-US" dirty="0"/>
              <a:t>For example, try multiplying two integers with opposite signs</a:t>
            </a:r>
          </a:p>
          <a:p>
            <a:pPr lvl="1"/>
            <a:r>
              <a:rPr lang="en-US" dirty="0"/>
              <a:t>Try multiplying two negative integers</a:t>
            </a:r>
          </a:p>
          <a:p>
            <a:pPr lvl="1"/>
            <a:endParaRPr lang="en-US" dirty="0"/>
          </a:p>
          <a:p>
            <a:r>
              <a:rPr lang="en-US" dirty="0"/>
              <a:t>To perform subtraction, e.g., </a:t>
            </a:r>
            <a:r>
              <a:rPr lang="en-US" dirty="0">
                <a:latin typeface="Consolas" panose="020B0609020204030204" pitchFamily="49" charset="0"/>
              </a:rPr>
              <a:t>a - b</a:t>
            </a:r>
            <a:r>
              <a:rPr lang="en-US" dirty="0"/>
              <a:t>,</a:t>
            </a:r>
          </a:p>
          <a:p>
            <a:pPr marL="0" indent="0">
              <a:buNone/>
            </a:pPr>
            <a:r>
              <a:rPr lang="en-US" dirty="0"/>
              <a:t>	just take the 2s complement of </a:t>
            </a:r>
            <a:r>
              <a:rPr lang="en-US" dirty="0">
                <a:latin typeface="Consolas" panose="020B0609020204030204" pitchFamily="49" charset="0"/>
              </a:rPr>
              <a:t>b</a:t>
            </a:r>
            <a:r>
              <a:rPr lang="en-US" dirty="0"/>
              <a:t> and add the result to </a:t>
            </a:r>
            <a:r>
              <a:rPr lang="en-US" dirty="0">
                <a:latin typeface="Consolas" panose="020B0609020204030204" pitchFamily="49" charset="0"/>
              </a:rPr>
              <a:t>a</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3490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stored?</a:t>
            </a:r>
            <a:endParaRPr lang="en-CA" dirty="0"/>
          </a:p>
        </p:txBody>
      </p:sp>
      <p:sp>
        <p:nvSpPr>
          <p:cNvPr id="3" name="Content Placeholder 2"/>
          <p:cNvSpPr>
            <a:spLocks noGrp="1"/>
          </p:cNvSpPr>
          <p:nvPr>
            <p:ph idx="1"/>
          </p:nvPr>
        </p:nvSpPr>
        <p:spPr/>
        <p:txBody>
          <a:bodyPr>
            <a:normAutofit lnSpcReduction="10000"/>
          </a:bodyPr>
          <a:lstStyle/>
          <a:p>
            <a:r>
              <a:rPr lang="en-US" dirty="0"/>
              <a:t>Suppose I only allow you to store three decimal digits:</a:t>
            </a:r>
          </a:p>
          <a:p>
            <a:pPr lvl="1"/>
            <a:r>
              <a:rPr lang="en-US" dirty="0"/>
              <a:t>What is the maximum number of values you can store?</a:t>
            </a:r>
          </a:p>
          <a:p>
            <a:pPr lvl="1"/>
            <a:endParaRPr lang="en-US" dirty="0"/>
          </a:p>
          <a:p>
            <a:r>
              <a:rPr lang="en-US" dirty="0"/>
              <a:t>Of course, the answer is </a:t>
            </a:r>
            <a:r>
              <a:rPr lang="en-US" dirty="0">
                <a:latin typeface="Times New Roman" panose="02020603050405020304" pitchFamily="18" charset="0"/>
                <a:cs typeface="Times New Roman" panose="02020603050405020304" pitchFamily="18" charset="0"/>
              </a:rPr>
              <a:t>000</a:t>
            </a:r>
            <a:r>
              <a:rPr lang="en-US" dirty="0"/>
              <a:t> through </a:t>
            </a:r>
            <a:r>
              <a:rPr lang="en-US" dirty="0">
                <a:latin typeface="Times New Roman" panose="02020603050405020304" pitchFamily="18" charset="0"/>
                <a:cs typeface="Times New Roman" panose="02020603050405020304" pitchFamily="18" charset="0"/>
              </a:rPr>
              <a:t>999</a:t>
            </a:r>
            <a:r>
              <a:rPr lang="en-US" dirty="0"/>
              <a:t>,</a:t>
            </a:r>
          </a:p>
          <a:p>
            <a:pPr marL="0" indent="0">
              <a:buNone/>
            </a:pPr>
            <a:r>
              <a:rPr lang="en-US" dirty="0"/>
              <a:t>	or one thousand different numbers</a:t>
            </a:r>
          </a:p>
          <a:p>
            <a:pPr lvl="1"/>
            <a:r>
              <a:rPr lang="en-US" dirty="0"/>
              <a:t>This equals </a:t>
            </a:r>
            <a:r>
              <a:rPr lang="en-US" dirty="0">
                <a:latin typeface="Times New Roman" panose="02020603050405020304" pitchFamily="18" charset="0"/>
                <a:cs typeface="Times New Roman" panose="02020603050405020304" pitchFamily="18" charset="0"/>
              </a:rPr>
              <a:t>10</a:t>
            </a:r>
            <a:r>
              <a:rPr lang="en-US" baseline="300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p>
            <a:pPr lvl="1"/>
            <a:endParaRPr lang="en-US" dirty="0"/>
          </a:p>
          <a:p>
            <a:r>
              <a:rPr lang="en-US" dirty="0"/>
              <a:t>Suppose I only allow you to store three bits:</a:t>
            </a:r>
          </a:p>
          <a:p>
            <a:pPr lvl="1"/>
            <a:r>
              <a:rPr lang="en-US" dirty="0"/>
              <a:t>What is the maximum number of values you can store?</a:t>
            </a:r>
          </a:p>
          <a:p>
            <a:pPr lvl="1"/>
            <a:endParaRPr lang="en-US" dirty="0"/>
          </a:p>
          <a:p>
            <a:r>
              <a:rPr lang="en-US" dirty="0"/>
              <a:t>We can store </a:t>
            </a:r>
            <a:r>
              <a:rPr lang="en-US" dirty="0">
                <a:latin typeface="Consolas" panose="020B0609020204030204" pitchFamily="49" charset="0"/>
              </a:rPr>
              <a:t>000</a:t>
            </a:r>
            <a:r>
              <a:rPr lang="en-US" dirty="0"/>
              <a:t>, </a:t>
            </a:r>
            <a:r>
              <a:rPr lang="en-US" dirty="0">
                <a:latin typeface="Consolas" panose="020B0609020204030204" pitchFamily="49" charset="0"/>
              </a:rPr>
              <a:t>001</a:t>
            </a:r>
            <a:r>
              <a:rPr lang="en-US" dirty="0"/>
              <a:t>, </a:t>
            </a:r>
            <a:r>
              <a:rPr lang="en-US" dirty="0">
                <a:latin typeface="Consolas" panose="020B0609020204030204" pitchFamily="49" charset="0"/>
              </a:rPr>
              <a:t>010</a:t>
            </a:r>
            <a:r>
              <a:rPr lang="en-US" dirty="0"/>
              <a:t>, </a:t>
            </a:r>
            <a:r>
              <a:rPr lang="en-US" dirty="0">
                <a:latin typeface="Consolas" panose="020B0609020204030204" pitchFamily="49" charset="0"/>
              </a:rPr>
              <a:t>011</a:t>
            </a:r>
            <a:r>
              <a:rPr lang="en-US" dirty="0"/>
              <a:t>, </a:t>
            </a:r>
            <a:r>
              <a:rPr lang="en-US" dirty="0">
                <a:latin typeface="Consolas" panose="020B0609020204030204" pitchFamily="49" charset="0"/>
              </a:rPr>
              <a:t>100</a:t>
            </a:r>
            <a:r>
              <a:rPr lang="en-US" dirty="0"/>
              <a:t>, </a:t>
            </a:r>
            <a:r>
              <a:rPr lang="en-US" dirty="0">
                <a:latin typeface="Consolas" panose="020B0609020204030204" pitchFamily="49" charset="0"/>
              </a:rPr>
              <a:t>101</a:t>
            </a:r>
            <a:r>
              <a:rPr lang="en-US" dirty="0"/>
              <a:t>, </a:t>
            </a:r>
            <a:r>
              <a:rPr lang="en-US" dirty="0">
                <a:latin typeface="Consolas" panose="020B0609020204030204" pitchFamily="49" charset="0"/>
              </a:rPr>
              <a:t>110</a:t>
            </a:r>
            <a:r>
              <a:rPr lang="en-US" dirty="0"/>
              <a:t> and </a:t>
            </a:r>
            <a:r>
              <a:rPr lang="en-US" dirty="0">
                <a:latin typeface="Consolas" panose="020B0609020204030204" pitchFamily="49" charset="0"/>
              </a:rPr>
              <a:t>111</a:t>
            </a:r>
            <a:r>
              <a:rPr lang="en-US" dirty="0"/>
              <a:t>,</a:t>
            </a:r>
          </a:p>
          <a:p>
            <a:pPr marL="0" indent="0">
              <a:buNone/>
            </a:pPr>
            <a:r>
              <a:rPr lang="en-US" dirty="0"/>
              <a:t>	or eight different values</a:t>
            </a:r>
          </a:p>
          <a:p>
            <a:pPr lvl="1"/>
            <a:r>
              <a:rPr lang="en-US" dirty="0"/>
              <a:t>This equals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p>
            <a:pPr lvl="1"/>
            <a:endParaRPr lang="en-CA" dirty="0"/>
          </a:p>
        </p:txBody>
      </p:sp>
    </p:spTree>
    <p:custDataLst>
      <p:tags r:id="rId1"/>
    </p:custDataLst>
    <p:extLst>
      <p:ext uri="{BB962C8B-B14F-4D97-AF65-F5344CB8AC3E}">
        <p14:creationId xmlns:p14="http://schemas.microsoft.com/office/powerpoint/2010/main" val="4339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You understand</a:t>
            </a:r>
          </a:p>
          <a:p>
            <a:pPr marL="457200" lvl="1" indent="0">
              <a:buNone/>
            </a:pPr>
            <a:r>
              <a:rPr lang="en-US" sz="2000" dirty="0">
                <a:solidFill>
                  <a:prstClr val="black"/>
                </a:solidFill>
              </a:rPr>
              <a:t>	</a:t>
            </a:r>
            <a:r>
              <a:rPr lang="en-US" sz="1800" dirty="0">
                <a:solidFill>
                  <a:prstClr val="black"/>
                </a:solidFill>
                <a:latin typeface="Consolas" panose="020B0609020204030204" pitchFamily="49" charset="0"/>
              </a:rPr>
              <a:t>signed char    short    </a:t>
            </a:r>
            <a:r>
              <a:rPr lang="en-US" sz="1800" dirty="0" err="1">
                <a:solidFill>
                  <a:prstClr val="black"/>
                </a:solidFill>
                <a:latin typeface="Consolas" panose="020B0609020204030204" pitchFamily="49" charset="0"/>
              </a:rPr>
              <a:t>int</a:t>
            </a:r>
            <a:r>
              <a:rPr lang="en-US" sz="1800" dirty="0">
                <a:solidFill>
                  <a:prstClr val="black"/>
                </a:solidFill>
                <a:latin typeface="Consolas" panose="020B0609020204030204" pitchFamily="49" charset="0"/>
              </a:rPr>
              <a:t>    long</a:t>
            </a:r>
          </a:p>
          <a:p>
            <a:pPr marL="457200" lvl="1" indent="0">
              <a:buNone/>
            </a:pPr>
            <a:r>
              <a:rPr lang="en-US" dirty="0"/>
              <a:t>     are stored with 1, 2, 4 and 8 bytes</a:t>
            </a:r>
            <a:endParaRPr lang="en-CA" dirty="0"/>
          </a:p>
          <a:p>
            <a:pPr lvl="1"/>
            <a:r>
              <a:rPr lang="en-CA" dirty="0"/>
              <a:t>Know that each stores a different range of values</a:t>
            </a:r>
            <a:endParaRPr lang="en-CA" dirty="0">
              <a:latin typeface="Consolas" panose="020B0609020204030204" pitchFamily="49" charset="0"/>
            </a:endParaRPr>
          </a:p>
          <a:p>
            <a:pPr lvl="2"/>
            <a:r>
              <a:rPr lang="en-US" dirty="0"/>
              <a:t>Each has its unsigned equivalents</a:t>
            </a:r>
          </a:p>
          <a:p>
            <a:pPr lvl="1"/>
            <a:r>
              <a:rPr lang="en-US" dirty="0"/>
              <a:t>Know negative numbers are stored using 2s complement</a:t>
            </a:r>
          </a:p>
          <a:p>
            <a:pPr lvl="1"/>
            <a:r>
              <a:rPr lang="en-US" dirty="0"/>
              <a:t>Understand that all operations occur as if we ignore any carries beyond the most significant bit</a:t>
            </a:r>
          </a:p>
          <a:p>
            <a:pPr lvl="1"/>
            <a:endParaRPr lang="en-US" dirty="0"/>
          </a:p>
          <a:p>
            <a:pPr lvl="1"/>
            <a:endParaRPr lang="en-CA" dirty="0"/>
          </a:p>
        </p:txBody>
      </p:sp>
    </p:spTree>
    <p:extLst>
      <p:ext uri="{BB962C8B-B14F-4D97-AF65-F5344CB8AC3E}">
        <p14:creationId xmlns:p14="http://schemas.microsoft.com/office/powerpoint/2010/main" val="353416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Wikipedia:</a:t>
            </a:r>
          </a:p>
          <a:p>
            <a:pPr marL="0" indent="0">
              <a:buNone/>
            </a:pPr>
            <a:r>
              <a:rPr lang="en-CA" sz="1800" dirty="0"/>
              <a:t>	https://en.wikipedia.org/wiki/Binary_number</a:t>
            </a:r>
          </a:p>
          <a:p>
            <a:pPr marL="0" indent="0">
              <a:buNone/>
            </a:pPr>
            <a:r>
              <a:rPr lang="en-CA" sz="1800" dirty="0"/>
              <a:t>	https://en.wikipedia.org/wiki/Hexadecimal </a:t>
            </a:r>
          </a:p>
          <a:p>
            <a:pPr marL="0" indent="0">
              <a:buNone/>
            </a:pPr>
            <a:r>
              <a:rPr lang="en-CA" sz="1800" dirty="0"/>
              <a:t>	https://simple.wikipedia.org/wiki/Hexadecimal_numeral_system </a:t>
            </a:r>
          </a:p>
        </p:txBody>
      </p:sp>
    </p:spTree>
    <p:extLst>
      <p:ext uri="{BB962C8B-B14F-4D97-AF65-F5344CB8AC3E}">
        <p14:creationId xmlns:p14="http://schemas.microsoft.com/office/powerpoint/2010/main" val="1615438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F007-B814-D3EF-C37D-25F748B30522}"/>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14A803E-768F-9362-21CA-1D50F3FF5E89}"/>
              </a:ext>
            </a:extLst>
          </p:cNvPr>
          <p:cNvSpPr>
            <a:spLocks noGrp="1"/>
          </p:cNvSpPr>
          <p:nvPr>
            <p:ph idx="1"/>
          </p:nvPr>
        </p:nvSpPr>
        <p:spPr/>
        <p:txBody>
          <a:bodyPr/>
          <a:lstStyle/>
          <a:p>
            <a:pPr marL="0" indent="0">
              <a:buNone/>
            </a:pPr>
            <a:r>
              <a:rPr lang="en-US" dirty="0"/>
              <a:t>Akshat </a:t>
            </a:r>
            <a:r>
              <a:rPr lang="en-US" dirty="0" err="1"/>
              <a:t>Jawne</a:t>
            </a:r>
            <a:r>
              <a:rPr lang="en-US" dirty="0"/>
              <a:t> and Lorena Rosati for noting the use of unsigned integers on Slide 30.</a:t>
            </a:r>
          </a:p>
          <a:p>
            <a:pPr marL="0" indent="0">
              <a:buNone/>
            </a:pPr>
            <a:r>
              <a:rPr lang="en-US" dirty="0"/>
              <a:t>Sami El-Imam for noting had an incorrect sum on Slide 17.</a:t>
            </a:r>
          </a:p>
        </p:txBody>
      </p:sp>
    </p:spTree>
    <p:extLst>
      <p:ext uri="{BB962C8B-B14F-4D97-AF65-F5344CB8AC3E}">
        <p14:creationId xmlns:p14="http://schemas.microsoft.com/office/powerpoint/2010/main" val="2841689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stored?</a:t>
            </a:r>
            <a:endParaRPr lang="en-CA" dirty="0"/>
          </a:p>
        </p:txBody>
      </p:sp>
      <p:sp>
        <p:nvSpPr>
          <p:cNvPr id="3" name="Content Placeholder 2"/>
          <p:cNvSpPr>
            <a:spLocks noGrp="1"/>
          </p:cNvSpPr>
          <p:nvPr>
            <p:ph idx="1"/>
          </p:nvPr>
        </p:nvSpPr>
        <p:spPr/>
        <p:txBody>
          <a:bodyPr/>
          <a:lstStyle/>
          <a:p>
            <a:r>
              <a:rPr lang="en-US" dirty="0"/>
              <a:t>Thus, given </a:t>
            </a:r>
            <a:r>
              <a:rPr lang="en-US" i="1" dirty="0">
                <a:latin typeface="Times New Roman" panose="02020603050405020304" pitchFamily="18" charset="0"/>
                <a:cs typeface="Times New Roman" panose="02020603050405020304" pitchFamily="18" charset="0"/>
              </a:rPr>
              <a:t>n</a:t>
            </a:r>
            <a:r>
              <a:rPr lang="en-US" dirty="0"/>
              <a:t> decimal digits, we can store </a:t>
            </a:r>
            <a:r>
              <a:rPr lang="en-US" dirty="0">
                <a:latin typeface="Times New Roman" panose="02020603050405020304" pitchFamily="18" charset="0"/>
                <a:cs typeface="Times New Roman" panose="02020603050405020304" pitchFamily="18" charset="0"/>
              </a:rPr>
              <a:t>10</a:t>
            </a:r>
            <a:r>
              <a:rPr lang="en-US" i="1" baseline="30000" dirty="0">
                <a:latin typeface="Times New Roman" panose="02020603050405020304" pitchFamily="18" charset="0"/>
                <a:cs typeface="Times New Roman" panose="02020603050405020304" pitchFamily="18" charset="0"/>
              </a:rPr>
              <a:t>n</a:t>
            </a:r>
            <a:r>
              <a:rPr lang="en-US" dirty="0"/>
              <a:t> different values</a:t>
            </a:r>
          </a:p>
          <a:p>
            <a:pPr lvl="1"/>
            <a:r>
              <a:rPr lang="en-US" dirty="0"/>
              <a:t>These values range from </a:t>
            </a:r>
            <a:r>
              <a:rPr lang="en-US" dirty="0">
                <a:latin typeface="Times New Roman" panose="02020603050405020304" pitchFamily="18" charset="0"/>
                <a:cs typeface="Times New Roman" panose="02020603050405020304" pitchFamily="18" charset="0"/>
              </a:rPr>
              <a:t>0</a:t>
            </a:r>
            <a:r>
              <a:rPr lang="en-US" dirty="0"/>
              <a:t> to </a:t>
            </a:r>
            <a:r>
              <a:rPr lang="en-US" dirty="0">
                <a:latin typeface="Times New Roman" panose="02020603050405020304" pitchFamily="18" charset="0"/>
                <a:cs typeface="Times New Roman" panose="02020603050405020304" pitchFamily="18" charset="0"/>
              </a:rPr>
              <a:t>10</a:t>
            </a:r>
            <a:r>
              <a:rPr lang="en-US" i="1" baseline="30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a:t>
            </a:r>
            <a:r>
              <a:rPr lang="en-US" dirty="0"/>
              <a:t> </a:t>
            </a:r>
          </a:p>
          <a:p>
            <a:pPr lvl="1"/>
            <a:r>
              <a:rPr lang="en-US" dirty="0"/>
              <a:t>For example, if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10</a:t>
            </a:r>
            <a:r>
              <a:rPr lang="en-US" dirty="0"/>
              <a:t>,</a:t>
            </a:r>
          </a:p>
          <a:p>
            <a:pPr marL="457200" lvl="1" indent="0">
              <a:buNone/>
            </a:pPr>
            <a:r>
              <a:rPr lang="en-US" dirty="0"/>
              <a:t>	we can store values between </a:t>
            </a:r>
            <a:r>
              <a:rPr lang="en-US" dirty="0">
                <a:latin typeface="Times New Roman" panose="02020603050405020304" pitchFamily="18" charset="0"/>
                <a:cs typeface="Times New Roman" panose="02020603050405020304" pitchFamily="18" charset="0"/>
              </a:rPr>
              <a:t>0</a:t>
            </a:r>
            <a:r>
              <a:rPr lang="en-US" dirty="0"/>
              <a:t> and </a:t>
            </a:r>
            <a:r>
              <a:rPr lang="en-US" dirty="0">
                <a:latin typeface="Times New Roman" panose="02020603050405020304" pitchFamily="18" charset="0"/>
                <a:cs typeface="Times New Roman" panose="02020603050405020304" pitchFamily="18" charset="0"/>
              </a:rPr>
              <a:t>9999999999</a:t>
            </a:r>
          </a:p>
          <a:p>
            <a:endParaRPr lang="en-US" dirty="0"/>
          </a:p>
          <a:p>
            <a:r>
              <a:rPr lang="en-US" dirty="0"/>
              <a:t>Thus, given </a:t>
            </a:r>
            <a:r>
              <a:rPr lang="en-US" i="1" dirty="0">
                <a:latin typeface="Times New Roman" panose="02020603050405020304" pitchFamily="18" charset="0"/>
                <a:cs typeface="Times New Roman" panose="02020603050405020304" pitchFamily="18" charset="0"/>
              </a:rPr>
              <a:t>n</a:t>
            </a:r>
            <a:r>
              <a:rPr lang="en-US" dirty="0"/>
              <a:t> bits, we can store </a:t>
            </a:r>
            <a:r>
              <a:rPr lang="en-US" dirty="0">
                <a:latin typeface="Times New Roman" panose="02020603050405020304" pitchFamily="18" charset="0"/>
                <a:cs typeface="Times New Roman" panose="02020603050405020304" pitchFamily="18" charset="0"/>
              </a:rPr>
              <a:t>2</a:t>
            </a:r>
            <a:r>
              <a:rPr lang="en-US" i="1" baseline="30000" dirty="0">
                <a:latin typeface="Times New Roman" panose="02020603050405020304" pitchFamily="18" charset="0"/>
                <a:cs typeface="Times New Roman" panose="02020603050405020304" pitchFamily="18" charset="0"/>
              </a:rPr>
              <a:t>n</a:t>
            </a:r>
            <a:r>
              <a:rPr lang="en-US" dirty="0"/>
              <a:t> different values</a:t>
            </a:r>
          </a:p>
          <a:p>
            <a:pPr lvl="1"/>
            <a:r>
              <a:rPr lang="en-US" dirty="0"/>
              <a:t>These values range from </a:t>
            </a:r>
            <a:r>
              <a:rPr lang="en-US" dirty="0">
                <a:latin typeface="Times New Roman" panose="02020603050405020304" pitchFamily="18" charset="0"/>
                <a:cs typeface="Times New Roman" panose="02020603050405020304" pitchFamily="18" charset="0"/>
              </a:rPr>
              <a:t>0</a:t>
            </a:r>
            <a:r>
              <a:rPr lang="en-US" dirty="0"/>
              <a:t> to </a:t>
            </a:r>
            <a:r>
              <a:rPr lang="en-US" dirty="0">
                <a:latin typeface="Times New Roman" panose="02020603050405020304" pitchFamily="18" charset="0"/>
                <a:cs typeface="Times New Roman" panose="02020603050405020304" pitchFamily="18" charset="0"/>
              </a:rPr>
              <a:t>2</a:t>
            </a:r>
            <a:r>
              <a:rPr lang="en-US" i="1" baseline="30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a:t>
            </a:r>
          </a:p>
          <a:p>
            <a:pPr lvl="1"/>
            <a:r>
              <a:rPr lang="en-US" dirty="0"/>
              <a:t>For example, if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10</a:t>
            </a:r>
            <a:r>
              <a:rPr lang="en-US" dirty="0"/>
              <a:t>,</a:t>
            </a:r>
          </a:p>
          <a:p>
            <a:pPr marL="457200" lvl="1" indent="0">
              <a:buNone/>
            </a:pPr>
            <a:r>
              <a:rPr lang="en-US" dirty="0"/>
              <a:t>	we can store values between </a:t>
            </a:r>
            <a:r>
              <a:rPr lang="en-US" dirty="0">
                <a:latin typeface="Times New Roman" panose="02020603050405020304" pitchFamily="18" charset="0"/>
                <a:cs typeface="Times New Roman" panose="02020603050405020304" pitchFamily="18" charset="0"/>
              </a:rPr>
              <a:t>0</a:t>
            </a:r>
            <a:r>
              <a:rPr lang="en-US" dirty="0"/>
              <a:t> and </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 1 = 1023</a:t>
            </a:r>
          </a:p>
          <a:p>
            <a:pPr lvl="1"/>
            <a:r>
              <a:rPr lang="en-US" dirty="0"/>
              <a:t>These are </a:t>
            </a:r>
            <a:r>
              <a:rPr lang="en-US" dirty="0">
                <a:solidFill>
                  <a:schemeClr val="bg1">
                    <a:lumMod val="65000"/>
                  </a:schemeClr>
                </a:solidFill>
                <a:latin typeface="Consolas" panose="020B0609020204030204" pitchFamily="49" charset="0"/>
              </a:rPr>
              <a:t>0b</a:t>
            </a:r>
            <a:r>
              <a:rPr lang="en-US" dirty="0">
                <a:latin typeface="Consolas" panose="020B0609020204030204" pitchFamily="49" charset="0"/>
              </a:rPr>
              <a:t>0000000000</a:t>
            </a:r>
            <a:r>
              <a:rPr lang="en-US" dirty="0"/>
              <a:t> through </a:t>
            </a:r>
            <a:r>
              <a:rPr lang="en-US" dirty="0">
                <a:solidFill>
                  <a:schemeClr val="bg1">
                    <a:lumMod val="65000"/>
                  </a:schemeClr>
                </a:solidFill>
                <a:latin typeface="Consolas" panose="020B0609020204030204" pitchFamily="49" charset="0"/>
              </a:rPr>
              <a:t>0b</a:t>
            </a:r>
            <a:r>
              <a:rPr lang="en-US" dirty="0">
                <a:latin typeface="Consolas" panose="020B0609020204030204" pitchFamily="49" charset="0"/>
              </a:rPr>
              <a:t>1111111111</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52501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t>
            </a:r>
            <a:r>
              <a:rPr lang="en-CA" dirty="0" err="1">
                <a:latin typeface="Consolas" panose="020B0609020204030204" pitchFamily="49" charset="0"/>
              </a:rPr>
              <a:t>int</a:t>
            </a:r>
            <a:r>
              <a:rPr lang="en-CA" dirty="0"/>
              <a:t>?</a:t>
            </a:r>
          </a:p>
        </p:txBody>
      </p:sp>
      <p:sp>
        <p:nvSpPr>
          <p:cNvPr id="3" name="Content Placeholder 2"/>
          <p:cNvSpPr>
            <a:spLocks noGrp="1"/>
          </p:cNvSpPr>
          <p:nvPr>
            <p:ph idx="1"/>
          </p:nvPr>
        </p:nvSpPr>
        <p:spPr/>
        <p:txBody>
          <a:bodyPr/>
          <a:lstStyle/>
          <a:p>
            <a:r>
              <a:rPr lang="en-CA" dirty="0"/>
              <a:t>Up to now, we have been using the integer date type </a:t>
            </a:r>
            <a:r>
              <a:rPr lang="en-CA" dirty="0" err="1">
                <a:latin typeface="Consolas" panose="020B0609020204030204" pitchFamily="49" charset="0"/>
              </a:rPr>
              <a:t>int</a:t>
            </a:r>
            <a:endParaRPr lang="en-CA" dirty="0">
              <a:latin typeface="Consolas" panose="020B0609020204030204" pitchFamily="49" charset="0"/>
            </a:endParaRPr>
          </a:p>
          <a:p>
            <a:pPr lvl="1"/>
            <a:r>
              <a:rPr lang="en-US" dirty="0"/>
              <a:t>Question: how is this stored on the computer?</a:t>
            </a:r>
          </a:p>
          <a:p>
            <a:pPr lvl="1"/>
            <a:endParaRPr lang="en-US" dirty="0"/>
          </a:p>
          <a:p>
            <a:r>
              <a:rPr lang="en-US" dirty="0"/>
              <a:t>Answer:</a:t>
            </a:r>
          </a:p>
          <a:p>
            <a:pPr lvl="1"/>
            <a:r>
              <a:rPr lang="en-US" dirty="0"/>
              <a:t>Every local variable or parameter of type </a:t>
            </a:r>
            <a:r>
              <a:rPr lang="en-US" dirty="0" err="1">
                <a:latin typeface="Consolas" panose="020B0609020204030204" pitchFamily="49" charset="0"/>
              </a:rPr>
              <a:t>int</a:t>
            </a:r>
            <a:r>
              <a:rPr lang="en-US" dirty="0"/>
              <a:t> occupies 32 bits</a:t>
            </a:r>
          </a:p>
          <a:p>
            <a:pPr lvl="1"/>
            <a:r>
              <a:rPr lang="en-US" dirty="0"/>
              <a:t>The compiler decides where the 32 bits will be in main memory</a:t>
            </a:r>
          </a:p>
          <a:p>
            <a:pPr lvl="1"/>
            <a:endParaRPr lang="en-US" dirty="0"/>
          </a:p>
          <a:p>
            <a:r>
              <a:rPr lang="en-US" dirty="0"/>
              <a:t>Recall that when stored in binary,</a:t>
            </a:r>
          </a:p>
          <a:p>
            <a:pPr marL="0" indent="0">
              <a:buNone/>
            </a:pPr>
            <a:r>
              <a:rPr lang="en-US" dirty="0"/>
              <a:t>	a number is represented by a sequence of </a:t>
            </a:r>
            <a:r>
              <a:rPr lang="en-US" dirty="0">
                <a:latin typeface="Consolas" panose="020B0609020204030204" pitchFamily="49" charset="0"/>
              </a:rPr>
              <a:t>0</a:t>
            </a:r>
            <a:r>
              <a:rPr lang="en-US" dirty="0"/>
              <a:t>s and </a:t>
            </a:r>
            <a:r>
              <a:rPr lang="en-US" dirty="0">
                <a:latin typeface="Consolas" panose="020B0609020204030204" pitchFamily="49" charset="0"/>
              </a:rPr>
              <a:t>1</a:t>
            </a:r>
            <a:r>
              <a:rPr lang="en-US" dirty="0"/>
              <a:t>s</a:t>
            </a:r>
          </a:p>
          <a:p>
            <a:pPr lvl="1"/>
            <a:r>
              <a:rPr lang="en-US" dirty="0"/>
              <a:t>Allocate four bytes for any local variable or parameter declared to be of type </a:t>
            </a:r>
            <a:r>
              <a:rPr lang="en-US" dirty="0" err="1">
                <a:latin typeface="Consolas" panose="020B0609020204030204" pitchFamily="49" charset="0"/>
              </a:rPr>
              <a:t>int</a:t>
            </a:r>
            <a:r>
              <a:rPr lang="en-US" dirty="0"/>
              <a:t>, and then interpret those bits</a:t>
            </a:r>
            <a:endParaRPr lang="en-CA" dirty="0"/>
          </a:p>
        </p:txBody>
      </p:sp>
    </p:spTree>
    <p:custDataLst>
      <p:tags r:id="rId1"/>
    </p:custDataLst>
    <p:extLst>
      <p:ext uri="{BB962C8B-B14F-4D97-AF65-F5344CB8AC3E}">
        <p14:creationId xmlns:p14="http://schemas.microsoft.com/office/powerpoint/2010/main" val="40157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is an integer stored?</a:t>
            </a:r>
          </a:p>
        </p:txBody>
      </p:sp>
      <p:sp>
        <p:nvSpPr>
          <p:cNvPr id="3" name="Content Placeholder 2"/>
          <p:cNvSpPr>
            <a:spLocks noGrp="1"/>
          </p:cNvSpPr>
          <p:nvPr>
            <p:ph idx="1"/>
          </p:nvPr>
        </p:nvSpPr>
        <p:spPr/>
        <p:txBody>
          <a:bodyPr/>
          <a:lstStyle/>
          <a:p>
            <a:r>
              <a:rPr lang="en-US" dirty="0"/>
              <a:t>With 32 bits,</a:t>
            </a:r>
          </a:p>
          <a:p>
            <a:pPr marL="0" indent="0">
              <a:buNone/>
            </a:pPr>
            <a:r>
              <a:rPr lang="en-US" dirty="0"/>
              <a:t>	we could store 32 coefficients of a binary number:</a:t>
            </a:r>
          </a:p>
          <a:p>
            <a:pPr marL="0" indent="0" algn="ctr">
              <a:buNone/>
            </a:pP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30</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29</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28</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27</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26</a:t>
            </a:r>
            <a:r>
              <a:rPr lang="en-US" i="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b</a:t>
            </a:r>
            <a:r>
              <a:rPr lang="en-US" baseline="-25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endParaRPr lang="en-US" i="1" dirty="0">
              <a:latin typeface="Times New Roman" panose="02020603050405020304" pitchFamily="18" charset="0"/>
              <a:cs typeface="Times New Roman" panose="02020603050405020304" pitchFamily="18" charset="0"/>
            </a:endParaRPr>
          </a:p>
          <a:p>
            <a:endParaRPr lang="en-US" dirty="0"/>
          </a:p>
          <a:p>
            <a:r>
              <a:rPr lang="en-US" dirty="0"/>
              <a:t>The bit labeled </a:t>
            </a:r>
            <a:r>
              <a:rPr lang="en-US" i="1" dirty="0" err="1">
                <a:latin typeface="Times New Roman" panose="02020603050405020304" pitchFamily="18" charset="0"/>
                <a:cs typeface="Times New Roman" panose="02020603050405020304" pitchFamily="18" charset="0"/>
              </a:rPr>
              <a:t>b</a:t>
            </a:r>
            <a:r>
              <a:rPr lang="en-US" i="1" baseline="-25000" dirty="0" err="1">
                <a:latin typeface="Times New Roman" panose="02020603050405020304" pitchFamily="18" charset="0"/>
                <a:cs typeface="Times New Roman" panose="02020603050405020304" pitchFamily="18" charset="0"/>
              </a:rPr>
              <a:t>k</a:t>
            </a:r>
            <a:r>
              <a:rPr lang="en-US" i="1" dirty="0"/>
              <a:t> </a:t>
            </a:r>
            <a:r>
              <a:rPr lang="en-US" dirty="0"/>
              <a:t>is the coefficient of </a:t>
            </a:r>
            <a:r>
              <a:rPr lang="en-US" dirty="0">
                <a:latin typeface="Times New Roman" panose="02020603050405020304" pitchFamily="18" charset="0"/>
                <a:cs typeface="Times New Roman" panose="02020603050405020304" pitchFamily="18" charset="0"/>
              </a:rPr>
              <a:t>2</a:t>
            </a:r>
            <a:r>
              <a:rPr lang="en-US" i="1" baseline="30000" dirty="0">
                <a:latin typeface="Times New Roman" panose="02020603050405020304" pitchFamily="18" charset="0"/>
                <a:cs typeface="Times New Roman" panose="02020603050405020304" pitchFamily="18" charset="0"/>
              </a:rPr>
              <a:t>k</a:t>
            </a:r>
          </a:p>
          <a:p>
            <a:pPr lvl="1"/>
            <a:r>
              <a:rPr lang="en-US" dirty="0"/>
              <a:t>This is why we always start with the </a:t>
            </a:r>
            <a:r>
              <a:rPr lang="en-US" dirty="0" err="1"/>
              <a:t>zeroeth</a:t>
            </a:r>
            <a:r>
              <a:rPr lang="en-US" dirty="0"/>
              <a:t> bit on the right</a:t>
            </a:r>
          </a:p>
          <a:p>
            <a:pPr lvl="1"/>
            <a:r>
              <a:rPr lang="en-US" dirty="0"/>
              <a:t>If necessary, bits beyond the most significant </a:t>
            </a:r>
            <a:r>
              <a:rPr lang="en-US" dirty="0">
                <a:latin typeface="Consolas" panose="020B0609020204030204" pitchFamily="49" charset="0"/>
              </a:rPr>
              <a:t>1</a:t>
            </a:r>
            <a:r>
              <a:rPr lang="en-US" dirty="0"/>
              <a:t> are zero</a:t>
            </a:r>
          </a:p>
          <a:p>
            <a:pPr lvl="1"/>
            <a:endParaRPr lang="en-US" dirty="0"/>
          </a:p>
        </p:txBody>
      </p:sp>
    </p:spTree>
    <p:custDataLst>
      <p:tags r:id="rId1"/>
    </p:custDataLst>
    <p:extLst>
      <p:ext uri="{BB962C8B-B14F-4D97-AF65-F5344CB8AC3E}">
        <p14:creationId xmlns:p14="http://schemas.microsoft.com/office/powerpoint/2010/main" val="37971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is an integer stored?</a:t>
            </a:r>
          </a:p>
        </p:txBody>
      </p:sp>
      <p:sp>
        <p:nvSpPr>
          <p:cNvPr id="3" name="Content Placeholder 2"/>
          <p:cNvSpPr>
            <a:spLocks noGrp="1"/>
          </p:cNvSpPr>
          <p:nvPr>
            <p:ph idx="1"/>
          </p:nvPr>
        </p:nvSpPr>
        <p:spPr/>
        <p:txBody>
          <a:bodyPr>
            <a:normAutofit lnSpcReduction="10000"/>
          </a:bodyPr>
          <a:lstStyle/>
          <a:p>
            <a:r>
              <a:rPr lang="en-US" dirty="0"/>
              <a:t>For example, in this program, the local variable </a:t>
            </a:r>
            <a:r>
              <a:rPr lang="en-US" dirty="0">
                <a:latin typeface="Consolas" panose="020B0609020204030204" pitchFamily="49" charset="0"/>
              </a:rPr>
              <a:t>m</a:t>
            </a:r>
            <a:r>
              <a:rPr lang="en-US" dirty="0"/>
              <a:t> is stored as</a:t>
            </a:r>
          </a:p>
          <a:p>
            <a:pPr marL="0" indent="0" algn="ctr">
              <a:buNone/>
            </a:pPr>
            <a:r>
              <a:rPr lang="en-US" dirty="0">
                <a:latin typeface="Consolas" panose="020B0609020204030204" pitchFamily="49" charset="0"/>
              </a:rPr>
              <a:t>00000000000000000000000000000101</a:t>
            </a:r>
          </a:p>
          <a:p>
            <a:pPr marL="800100" lvl="2" indent="0" algn="l">
              <a:buNone/>
            </a:pPr>
            <a:r>
              <a:rPr lang="en-US" dirty="0">
                <a:latin typeface="Consolas" panose="020B0609020204030204" pitchFamily="49" charset="0"/>
              </a:rPr>
              <a:t>#include &lt;</a:t>
            </a:r>
            <a:r>
              <a:rPr lang="en-US" dirty="0" err="1">
                <a:latin typeface="Consolas" panose="020B0609020204030204" pitchFamily="49" charset="0"/>
              </a:rPr>
              <a:t>iostream</a:t>
            </a:r>
            <a:r>
              <a:rPr lang="en-US" dirty="0">
                <a:latin typeface="Consolas" panose="020B0609020204030204" pitchFamily="49" charset="0"/>
              </a:rPr>
              <a:t>&gt;</a:t>
            </a:r>
          </a:p>
          <a:p>
            <a:pPr marL="800100" lvl="2" indent="0" algn="l">
              <a:buNone/>
            </a:pPr>
            <a:endParaRPr lang="en-US" dirty="0">
              <a:latin typeface="Consolas" panose="020B0609020204030204" pitchFamily="49" charset="0"/>
            </a:endParaRPr>
          </a:p>
          <a:p>
            <a:pPr marL="800100" lvl="2" indent="0" algn="l">
              <a:buNone/>
            </a:pPr>
            <a:r>
              <a:rPr lang="en-US" dirty="0" err="1">
                <a:latin typeface="Consolas" panose="020B0609020204030204" pitchFamily="49" charset="0"/>
              </a:rPr>
              <a:t>int</a:t>
            </a:r>
            <a:r>
              <a:rPr lang="en-US" dirty="0">
                <a:latin typeface="Consolas" panose="020B0609020204030204" pitchFamily="49" charset="0"/>
              </a:rPr>
              <a:t> main();</a:t>
            </a:r>
          </a:p>
          <a:p>
            <a:pPr marL="800100" lvl="2" indent="0" algn="l">
              <a:buNone/>
            </a:pPr>
            <a:endParaRPr lang="en-US" dirty="0">
              <a:latin typeface="Consolas" panose="020B0609020204030204" pitchFamily="49" charset="0"/>
            </a:endParaRPr>
          </a:p>
          <a:p>
            <a:pPr marL="800100" lvl="2" indent="0" algn="l">
              <a:buNone/>
            </a:pPr>
            <a:r>
              <a:rPr lang="en-US" dirty="0" err="1">
                <a:latin typeface="Consolas" panose="020B0609020204030204" pitchFamily="49" charset="0"/>
              </a:rPr>
              <a:t>int</a:t>
            </a:r>
            <a:r>
              <a:rPr lang="en-US" dirty="0">
                <a:latin typeface="Consolas" panose="020B0609020204030204" pitchFamily="49" charset="0"/>
              </a:rPr>
              <a:t> main() {</a:t>
            </a:r>
          </a:p>
          <a:p>
            <a:pPr marL="800100" lvl="2" indent="0" algn="l">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m{5};</a:t>
            </a:r>
          </a:p>
          <a:p>
            <a:pPr marL="800100" lvl="2" indent="0" algn="l">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800100" lvl="2" indent="0" algn="l">
              <a:buNone/>
            </a:pPr>
            <a:endParaRPr lang="en-US" dirty="0">
              <a:latin typeface="Consolas" panose="020B0609020204030204" pitchFamily="49" charset="0"/>
            </a:endParaRPr>
          </a:p>
          <a:p>
            <a:pPr marL="800100" lvl="2" indent="0" algn="l">
              <a:buNone/>
            </a:pPr>
            <a:r>
              <a:rPr lang="en-US" dirty="0">
                <a:latin typeface="Consolas" panose="020B0609020204030204" pitchFamily="49" charset="0"/>
              </a:rPr>
              <a:t>    return 0;</a:t>
            </a:r>
          </a:p>
          <a:p>
            <a:pPr marL="800100" lvl="2" indent="0" algn="l">
              <a:buNone/>
            </a:pPr>
            <a:r>
              <a:rPr lang="en-US" dirty="0">
                <a:latin typeface="Consolas" panose="020B0609020204030204" pitchFamily="49" charset="0"/>
              </a:rPr>
              <a:t>}</a:t>
            </a:r>
          </a:p>
          <a:p>
            <a:pPr lvl="0"/>
            <a:endParaRPr lang="en-US" dirty="0">
              <a:solidFill>
                <a:prstClr val="black"/>
              </a:solidFill>
            </a:endParaRPr>
          </a:p>
          <a:p>
            <a:pPr lvl="1"/>
            <a:r>
              <a:rPr lang="en-US" dirty="0">
                <a:solidFill>
                  <a:prstClr val="black"/>
                </a:solidFill>
              </a:rPr>
              <a:t>When printed, the 32 bits are interpreted as an integer</a:t>
            </a:r>
            <a:endParaRPr lang="en-US"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294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is an integer stored?</a:t>
            </a:r>
          </a:p>
        </p:txBody>
      </p:sp>
      <p:sp>
        <p:nvSpPr>
          <p:cNvPr id="3" name="Content Placeholder 2"/>
          <p:cNvSpPr>
            <a:spLocks noGrp="1"/>
          </p:cNvSpPr>
          <p:nvPr>
            <p:ph idx="1"/>
          </p:nvPr>
        </p:nvSpPr>
        <p:spPr/>
        <p:txBody>
          <a:bodyPr>
            <a:normAutofit lnSpcReduction="10000"/>
          </a:bodyPr>
          <a:lstStyle/>
          <a:p>
            <a:r>
              <a:rPr lang="en-US" dirty="0"/>
              <a:t>Problem: how do we store negative numbers?</a:t>
            </a:r>
          </a:p>
          <a:p>
            <a:pPr lvl="1"/>
            <a:r>
              <a:rPr lang="en-US" dirty="0"/>
              <a:t>We need to store either a “</a:t>
            </a:r>
            <a:r>
              <a:rPr lang="en-US" dirty="0">
                <a:latin typeface="Consolas" panose="020B0609020204030204" pitchFamily="49" charset="0"/>
              </a:rPr>
              <a:t>+</a:t>
            </a:r>
            <a:r>
              <a:rPr lang="en-US" dirty="0"/>
              <a:t>” or a “</a:t>
            </a:r>
            <a:r>
              <a:rPr lang="en-US" dirty="0">
                <a:latin typeface="Consolas" panose="020B0609020204030204" pitchFamily="49" charset="0"/>
              </a:rPr>
              <a:t>–</a:t>
            </a:r>
            <a:r>
              <a:rPr lang="en-US" dirty="0"/>
              <a:t>” </a:t>
            </a:r>
          </a:p>
          <a:p>
            <a:pPr lvl="1"/>
            <a:r>
              <a:rPr lang="en-US" dirty="0"/>
              <a:t>To do this, we could allocate one bit to store the sign:</a:t>
            </a:r>
            <a:endParaRPr lang="en-US" dirty="0">
              <a:latin typeface="Consolas" panose="020B0609020204030204" pitchFamily="49" charset="0"/>
            </a:endParaRPr>
          </a:p>
          <a:p>
            <a:pPr marL="0" indent="0" algn="ctr">
              <a:buNone/>
            </a:pPr>
            <a:r>
              <a:rPr lang="en-US" dirty="0">
                <a:solidFill>
                  <a:srgbClr val="FF0000"/>
                </a:solidFill>
                <a:latin typeface="Consolas" panose="020B0609020204030204" pitchFamily="49" charset="0"/>
              </a:rPr>
              <a:t>0</a:t>
            </a:r>
            <a:r>
              <a:rPr lang="en-US" dirty="0">
                <a:latin typeface="Consolas" panose="020B0609020204030204" pitchFamily="49" charset="0"/>
              </a:rPr>
              <a:t>0000000000000000000000000000101</a:t>
            </a:r>
          </a:p>
          <a:p>
            <a:pPr marL="0" indent="0" algn="ctr">
              <a:buNone/>
            </a:pPr>
            <a:endParaRPr lang="en-US" dirty="0">
              <a:latin typeface="Consolas" panose="020B0609020204030204" pitchFamily="49" charset="0"/>
            </a:endParaRPr>
          </a:p>
          <a:p>
            <a:pPr marL="0" indent="0" algn="ctr">
              <a:buNone/>
            </a:pPr>
            <a:endParaRPr lang="en-US" dirty="0">
              <a:latin typeface="Consolas" panose="020B0609020204030204" pitchFamily="49" charset="0"/>
            </a:endParaRPr>
          </a:p>
          <a:p>
            <a:pPr lvl="1"/>
            <a:endParaRPr lang="en-US" dirty="0">
              <a:solidFill>
                <a:prstClr val="black"/>
              </a:solidFill>
            </a:endParaRPr>
          </a:p>
          <a:p>
            <a:pPr lvl="1"/>
            <a:r>
              <a:rPr lang="en-US" dirty="0">
                <a:solidFill>
                  <a:prstClr val="black"/>
                </a:solidFill>
              </a:rPr>
              <a:t>Our convention could be:</a:t>
            </a:r>
          </a:p>
          <a:p>
            <a:pPr lvl="2"/>
            <a:r>
              <a:rPr lang="en-US" dirty="0">
                <a:solidFill>
                  <a:prstClr val="black"/>
                </a:solidFill>
              </a:rPr>
              <a:t>If the sign bit is </a:t>
            </a:r>
            <a:r>
              <a:rPr lang="en-US" dirty="0">
                <a:latin typeface="Consolas" panose="020B0609020204030204" pitchFamily="49" charset="0"/>
              </a:rPr>
              <a:t>0</a:t>
            </a:r>
            <a:r>
              <a:rPr lang="en-US" dirty="0">
                <a:solidFill>
                  <a:prstClr val="black"/>
                </a:solidFill>
              </a:rPr>
              <a:t>, the number is positive</a:t>
            </a:r>
          </a:p>
          <a:p>
            <a:pPr lvl="2"/>
            <a:r>
              <a:rPr lang="en-US" dirty="0">
                <a:solidFill>
                  <a:prstClr val="black"/>
                </a:solidFill>
              </a:rPr>
              <a:t>Otherwise, the sign bit is </a:t>
            </a:r>
            <a:r>
              <a:rPr lang="en-US" dirty="0">
                <a:latin typeface="Consolas" panose="020B0609020204030204" pitchFamily="49" charset="0"/>
              </a:rPr>
              <a:t>1</a:t>
            </a:r>
            <a:r>
              <a:rPr lang="en-US" dirty="0">
                <a:solidFill>
                  <a:prstClr val="black"/>
                </a:solidFill>
              </a:rPr>
              <a:t>, indicating the number is negative</a:t>
            </a:r>
          </a:p>
          <a:p>
            <a:pPr lvl="2"/>
            <a:endParaRPr lang="en-US" dirty="0">
              <a:solidFill>
                <a:prstClr val="black"/>
              </a:solidFill>
            </a:endParaRPr>
          </a:p>
          <a:p>
            <a:r>
              <a:rPr lang="en-US" dirty="0">
                <a:solidFill>
                  <a:prstClr val="black"/>
                </a:solidFill>
              </a:rPr>
              <a:t>Recall, all these are stored in the computer as voltages in a circuit…</a:t>
            </a:r>
          </a:p>
          <a:p>
            <a:pPr lvl="1"/>
            <a:r>
              <a:rPr lang="en-US" dirty="0">
                <a:solidFill>
                  <a:prstClr val="black"/>
                </a:solidFill>
              </a:rPr>
              <a:t>More in your course on digital circuits and digital computers</a:t>
            </a:r>
          </a:p>
          <a:p>
            <a:pPr marL="0" indent="0" algn="ctr">
              <a:buNone/>
            </a:pPr>
            <a:endParaRPr lang="en-US" dirty="0">
              <a:latin typeface="Consolas" panose="020B0609020204030204" pitchFamily="49" charset="0"/>
            </a:endParaRPr>
          </a:p>
        </p:txBody>
      </p:sp>
      <p:sp>
        <p:nvSpPr>
          <p:cNvPr id="4" name="Rectangle 3"/>
          <p:cNvSpPr/>
          <p:nvPr/>
        </p:nvSpPr>
        <p:spPr>
          <a:xfrm>
            <a:off x="2123728" y="3385204"/>
            <a:ext cx="3488455" cy="369332"/>
          </a:xfrm>
          <a:prstGeom prst="rect">
            <a:avLst/>
          </a:prstGeom>
        </p:spPr>
        <p:txBody>
          <a:bodyPr wrap="none">
            <a:spAutoFit/>
          </a:bodyPr>
          <a:lstStyle/>
          <a:p>
            <a:r>
              <a:rPr lang="en-US" dirty="0">
                <a:latin typeface="Georgia" panose="02040502050405020303" pitchFamily="18" charset="0"/>
              </a:rPr>
              <a:t>Proposed location of the </a:t>
            </a:r>
            <a:r>
              <a:rPr lang="en-US" i="1" dirty="0">
                <a:latin typeface="Georgia" panose="02040502050405020303" pitchFamily="18" charset="0"/>
              </a:rPr>
              <a:t>sign bit</a:t>
            </a:r>
            <a:endParaRPr lang="en-CA" dirty="0">
              <a:latin typeface="Georgia" panose="02040502050405020303" pitchFamily="18" charset="0"/>
            </a:endParaRPr>
          </a:p>
        </p:txBody>
      </p:sp>
      <p:cxnSp>
        <p:nvCxnSpPr>
          <p:cNvPr id="6" name="Straight Arrow Connector 5"/>
          <p:cNvCxnSpPr/>
          <p:nvPr/>
        </p:nvCxnSpPr>
        <p:spPr>
          <a:xfrm flipH="1" flipV="1">
            <a:off x="2457890" y="3014204"/>
            <a:ext cx="216024" cy="458729"/>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185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2|10.2|4.9|13.2|14.1"/>
</p:tagLst>
</file>

<file path=ppt/tags/tag10.xml><?xml version="1.0" encoding="utf-8"?>
<p:tagLst xmlns:a="http://schemas.openxmlformats.org/drawingml/2006/main" xmlns:r="http://schemas.openxmlformats.org/officeDocument/2006/relationships" xmlns:p="http://schemas.openxmlformats.org/presentationml/2006/main">
  <p:tag name="TIMING" val="|8.5|28.8|30.7|29.7|6.2"/>
</p:tagLst>
</file>

<file path=ppt/tags/tag11.xml><?xml version="1.0" encoding="utf-8"?>
<p:tagLst xmlns:a="http://schemas.openxmlformats.org/drawingml/2006/main" xmlns:r="http://schemas.openxmlformats.org/officeDocument/2006/relationships" xmlns:p="http://schemas.openxmlformats.org/presentationml/2006/main">
  <p:tag name="TIMING" val="|38.7|13.9|30.1"/>
</p:tagLst>
</file>

<file path=ppt/tags/tag12.xml><?xml version="1.0" encoding="utf-8"?>
<p:tagLst xmlns:a="http://schemas.openxmlformats.org/drawingml/2006/main" xmlns:r="http://schemas.openxmlformats.org/officeDocument/2006/relationships" xmlns:p="http://schemas.openxmlformats.org/presentationml/2006/main">
  <p:tag name="TIMING" val="|13.6|37.4"/>
</p:tagLst>
</file>

<file path=ppt/tags/tag13.xml><?xml version="1.0" encoding="utf-8"?>
<p:tagLst xmlns:a="http://schemas.openxmlformats.org/drawingml/2006/main" xmlns:r="http://schemas.openxmlformats.org/officeDocument/2006/relationships" xmlns:p="http://schemas.openxmlformats.org/presentationml/2006/main">
  <p:tag name="TIMING" val="|13.6|37.4"/>
</p:tagLst>
</file>

<file path=ppt/tags/tag14.xml><?xml version="1.0" encoding="utf-8"?>
<p:tagLst xmlns:a="http://schemas.openxmlformats.org/drawingml/2006/main" xmlns:r="http://schemas.openxmlformats.org/officeDocument/2006/relationships" xmlns:p="http://schemas.openxmlformats.org/presentationml/2006/main">
  <p:tag name="TIMING" val="|5.6|10|7.2|20.1|6.6|14.6"/>
</p:tagLst>
</file>

<file path=ppt/tags/tag15.xml><?xml version="1.0" encoding="utf-8"?>
<p:tagLst xmlns:a="http://schemas.openxmlformats.org/drawingml/2006/main" xmlns:r="http://schemas.openxmlformats.org/officeDocument/2006/relationships" xmlns:p="http://schemas.openxmlformats.org/presentationml/2006/main">
  <p:tag name="TIMING" val="|12.6|12.1|4.9|13.6|8.2"/>
</p:tagLst>
</file>

<file path=ppt/tags/tag16.xml><?xml version="1.0" encoding="utf-8"?>
<p:tagLst xmlns:a="http://schemas.openxmlformats.org/drawingml/2006/main" xmlns:r="http://schemas.openxmlformats.org/officeDocument/2006/relationships" xmlns:p="http://schemas.openxmlformats.org/presentationml/2006/main">
  <p:tag name="TIMING" val="|14.6|2.3|11.9|15"/>
</p:tagLst>
</file>

<file path=ppt/tags/tag17.xml><?xml version="1.0" encoding="utf-8"?>
<p:tagLst xmlns:a="http://schemas.openxmlformats.org/drawingml/2006/main" xmlns:r="http://schemas.openxmlformats.org/officeDocument/2006/relationships" xmlns:p="http://schemas.openxmlformats.org/presentationml/2006/main">
  <p:tag name="TIMING" val="|14.3|4|6.1|4.7|13.3"/>
</p:tagLst>
</file>

<file path=ppt/tags/tag18.xml><?xml version="1.0" encoding="utf-8"?>
<p:tagLst xmlns:a="http://schemas.openxmlformats.org/drawingml/2006/main" xmlns:r="http://schemas.openxmlformats.org/officeDocument/2006/relationships" xmlns:p="http://schemas.openxmlformats.org/presentationml/2006/main">
  <p:tag name="TIMING" val="|5|22.4|15.7|19"/>
</p:tagLst>
</file>

<file path=ppt/tags/tag19.xml><?xml version="1.0" encoding="utf-8"?>
<p:tagLst xmlns:a="http://schemas.openxmlformats.org/drawingml/2006/main" xmlns:r="http://schemas.openxmlformats.org/officeDocument/2006/relationships" xmlns:p="http://schemas.openxmlformats.org/presentationml/2006/main">
  <p:tag name="TIMING" val="|14.3|4|6.1|4.7|13.3"/>
</p:tagLst>
</file>

<file path=ppt/tags/tag2.xml><?xml version="1.0" encoding="utf-8"?>
<p:tagLst xmlns:a="http://schemas.openxmlformats.org/drawingml/2006/main" xmlns:r="http://schemas.openxmlformats.org/officeDocument/2006/relationships" xmlns:p="http://schemas.openxmlformats.org/presentationml/2006/main">
  <p:tag name="TIMING" val="|18.3|17.1|2.9|7.7|11.1"/>
</p:tagLst>
</file>

<file path=ppt/tags/tag20.xml><?xml version="1.0" encoding="utf-8"?>
<p:tagLst xmlns:a="http://schemas.openxmlformats.org/drawingml/2006/main" xmlns:r="http://schemas.openxmlformats.org/officeDocument/2006/relationships" xmlns:p="http://schemas.openxmlformats.org/presentationml/2006/main">
  <p:tag name="TIMING" val="|16.1|5.5|3.2|7.7|35.5|2.9|3.1"/>
</p:tagLst>
</file>

<file path=ppt/tags/tag21.xml><?xml version="1.0" encoding="utf-8"?>
<p:tagLst xmlns:a="http://schemas.openxmlformats.org/drawingml/2006/main" xmlns:r="http://schemas.openxmlformats.org/officeDocument/2006/relationships" xmlns:p="http://schemas.openxmlformats.org/presentationml/2006/main">
  <p:tag name="TIMING" val="|13.4|1.5|1|7|14.3|2.1|1.5"/>
</p:tagLst>
</file>

<file path=ppt/tags/tag22.xml><?xml version="1.0" encoding="utf-8"?>
<p:tagLst xmlns:a="http://schemas.openxmlformats.org/drawingml/2006/main" xmlns:r="http://schemas.openxmlformats.org/officeDocument/2006/relationships" xmlns:p="http://schemas.openxmlformats.org/presentationml/2006/main">
  <p:tag name="TIMING" val="|19|9.3|5.4|11.1|3.1|3.1"/>
</p:tagLst>
</file>

<file path=ppt/tags/tag23.xml><?xml version="1.0" encoding="utf-8"?>
<p:tagLst xmlns:a="http://schemas.openxmlformats.org/drawingml/2006/main" xmlns:r="http://schemas.openxmlformats.org/officeDocument/2006/relationships" xmlns:p="http://schemas.openxmlformats.org/presentationml/2006/main">
  <p:tag name="TIMING" val="|13.5|6.9|6.6"/>
</p:tagLst>
</file>

<file path=ppt/tags/tag24.xml><?xml version="1.0" encoding="utf-8"?>
<p:tagLst xmlns:a="http://schemas.openxmlformats.org/drawingml/2006/main" xmlns:r="http://schemas.openxmlformats.org/officeDocument/2006/relationships" xmlns:p="http://schemas.openxmlformats.org/presentationml/2006/main">
  <p:tag name="TIMING" val="|9.9|4.4|6.1|18.5|18.1"/>
</p:tagLst>
</file>

<file path=ppt/tags/tag25.xml><?xml version="1.0" encoding="utf-8"?>
<p:tagLst xmlns:a="http://schemas.openxmlformats.org/drawingml/2006/main" xmlns:r="http://schemas.openxmlformats.org/officeDocument/2006/relationships" xmlns:p="http://schemas.openxmlformats.org/presentationml/2006/main">
  <p:tag name="TIMING" val="|20.2|19.4"/>
</p:tagLst>
</file>

<file path=ppt/tags/tag26.xml><?xml version="1.0" encoding="utf-8"?>
<p:tagLst xmlns:a="http://schemas.openxmlformats.org/drawingml/2006/main" xmlns:r="http://schemas.openxmlformats.org/officeDocument/2006/relationships" xmlns:p="http://schemas.openxmlformats.org/presentationml/2006/main">
  <p:tag name="TIMING" val="|20"/>
</p:tagLst>
</file>

<file path=ppt/tags/tag27.xml><?xml version="1.0" encoding="utf-8"?>
<p:tagLst xmlns:a="http://schemas.openxmlformats.org/drawingml/2006/main" xmlns:r="http://schemas.openxmlformats.org/officeDocument/2006/relationships" xmlns:p="http://schemas.openxmlformats.org/presentationml/2006/main">
  <p:tag name="TIMING" val="|4.6|22.1|5.4|14.7"/>
</p:tagLst>
</file>

<file path=ppt/tags/tag28.xml><?xml version="1.0" encoding="utf-8"?>
<p:tagLst xmlns:a="http://schemas.openxmlformats.org/drawingml/2006/main" xmlns:r="http://schemas.openxmlformats.org/officeDocument/2006/relationships" xmlns:p="http://schemas.openxmlformats.org/presentationml/2006/main">
  <p:tag name="TIMING" val="|4.2|23|19.3|13.5|7.9"/>
</p:tagLst>
</file>

<file path=ppt/tags/tag29.xml><?xml version="1.0" encoding="utf-8"?>
<p:tagLst xmlns:a="http://schemas.openxmlformats.org/drawingml/2006/main" xmlns:r="http://schemas.openxmlformats.org/officeDocument/2006/relationships" xmlns:p="http://schemas.openxmlformats.org/presentationml/2006/main">
  <p:tag name="TIMING" val="|2.5|25.7|15.1|2.6"/>
</p:tagLst>
</file>

<file path=ppt/tags/tag3.xml><?xml version="1.0" encoding="utf-8"?>
<p:tagLst xmlns:a="http://schemas.openxmlformats.org/drawingml/2006/main" xmlns:r="http://schemas.openxmlformats.org/officeDocument/2006/relationships" xmlns:p="http://schemas.openxmlformats.org/presentationml/2006/main">
  <p:tag name="TIMING" val="|8.3|7.2|16.9|9.1|5.9|12"/>
</p:tagLst>
</file>

<file path=ppt/tags/tag30.xml><?xml version="1.0" encoding="utf-8"?>
<p:tagLst xmlns:a="http://schemas.openxmlformats.org/drawingml/2006/main" xmlns:r="http://schemas.openxmlformats.org/officeDocument/2006/relationships" xmlns:p="http://schemas.openxmlformats.org/presentationml/2006/main">
  <p:tag name="TIMING" val="|20.5|1.9|7.1|9.3|9.2"/>
</p:tagLst>
</file>

<file path=ppt/tags/tag31.xml><?xml version="1.0" encoding="utf-8"?>
<p:tagLst xmlns:a="http://schemas.openxmlformats.org/drawingml/2006/main" xmlns:r="http://schemas.openxmlformats.org/officeDocument/2006/relationships" xmlns:p="http://schemas.openxmlformats.org/presentationml/2006/main">
  <p:tag name="TIMING" val="|12|24.8|20.4"/>
</p:tagLst>
</file>

<file path=ppt/tags/tag4.xml><?xml version="1.0" encoding="utf-8"?>
<p:tagLst xmlns:a="http://schemas.openxmlformats.org/drawingml/2006/main" xmlns:r="http://schemas.openxmlformats.org/officeDocument/2006/relationships" xmlns:p="http://schemas.openxmlformats.org/presentationml/2006/main">
  <p:tag name="TIMING" val="|9.4|17.3|18.1"/>
</p:tagLst>
</file>

<file path=ppt/tags/tag5.xml><?xml version="1.0" encoding="utf-8"?>
<p:tagLst xmlns:a="http://schemas.openxmlformats.org/drawingml/2006/main" xmlns:r="http://schemas.openxmlformats.org/officeDocument/2006/relationships" xmlns:p="http://schemas.openxmlformats.org/presentationml/2006/main">
  <p:tag name="TIMING" val="|7.8"/>
</p:tagLst>
</file>

<file path=ppt/tags/tag6.xml><?xml version="1.0" encoding="utf-8"?>
<p:tagLst xmlns:a="http://schemas.openxmlformats.org/drawingml/2006/main" xmlns:r="http://schemas.openxmlformats.org/officeDocument/2006/relationships" xmlns:p="http://schemas.openxmlformats.org/presentationml/2006/main">
  <p:tag name="TIMING" val="|33"/>
</p:tagLst>
</file>

<file path=ppt/tags/tag7.xml><?xml version="1.0" encoding="utf-8"?>
<p:tagLst xmlns:a="http://schemas.openxmlformats.org/drawingml/2006/main" xmlns:r="http://schemas.openxmlformats.org/officeDocument/2006/relationships" xmlns:p="http://schemas.openxmlformats.org/presentationml/2006/main">
  <p:tag name="TIMING" val="|8.6|20.8|14.4|4.9|17.4"/>
</p:tagLst>
</file>

<file path=ppt/tags/tag8.xml><?xml version="1.0" encoding="utf-8"?>
<p:tagLst xmlns:a="http://schemas.openxmlformats.org/drawingml/2006/main" xmlns:r="http://schemas.openxmlformats.org/officeDocument/2006/relationships" xmlns:p="http://schemas.openxmlformats.org/presentationml/2006/main">
  <p:tag name="TIMING" val="|15.6|5.7|27.3|9.9|16.6"/>
</p:tagLst>
</file>

<file path=ppt/tags/tag9.xml><?xml version="1.0" encoding="utf-8"?>
<p:tagLst xmlns:a="http://schemas.openxmlformats.org/drawingml/2006/main" xmlns:r="http://schemas.openxmlformats.org/officeDocument/2006/relationships" xmlns:p="http://schemas.openxmlformats.org/presentationml/2006/main">
  <p:tag name="TIMING" val="|11.9|6.9|5.6|7.2|5.2|5.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67954</TotalTime>
  <Words>3354</Words>
  <Application>Microsoft Office PowerPoint</Application>
  <PresentationFormat>On-screen Show (4:3)</PresentationFormat>
  <Paragraphs>529</Paragraphs>
  <Slides>44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Consolas</vt:lpstr>
      <vt:lpstr>Constantia</vt:lpstr>
      <vt:lpstr>Georgia</vt:lpstr>
      <vt:lpstr>Times New Roman</vt:lpstr>
      <vt:lpstr>Custom Design</vt:lpstr>
      <vt:lpstr>Integer data types</vt:lpstr>
      <vt:lpstr>Outline</vt:lpstr>
      <vt:lpstr>What is main memory?</vt:lpstr>
      <vt:lpstr>What can be stored?</vt:lpstr>
      <vt:lpstr>What can be stored?</vt:lpstr>
      <vt:lpstr>What is int?</vt:lpstr>
      <vt:lpstr>How is an integer stored?</vt:lpstr>
      <vt:lpstr>How is an integer stored?</vt:lpstr>
      <vt:lpstr>How is an integer stored?</vt:lpstr>
      <vt:lpstr>unsigned int</vt:lpstr>
      <vt:lpstr>Wasted memory?</vt:lpstr>
      <vt:lpstr>Other integer types</vt:lpstr>
      <vt:lpstr>Other integer types</vt:lpstr>
      <vt:lpstr>Other integer types</vt:lpstr>
      <vt:lpstr>Other integer types</vt:lpstr>
      <vt:lpstr>Unsigned arithmetic</vt:lpstr>
      <vt:lpstr>Arithmetic</vt:lpstr>
      <vt:lpstr>Arithmetic</vt:lpstr>
      <vt:lpstr>Arithmetic</vt:lpstr>
      <vt:lpstr>Arithmetic</vt:lpstr>
      <vt:lpstr>Back to negative values</vt:lpstr>
      <vt:lpstr>Largest positive value</vt:lpstr>
      <vt:lpstr>Representing negative numbers</vt:lpstr>
      <vt:lpstr>2s complement</vt:lpstr>
      <vt:lpstr>2s complement</vt:lpstr>
      <vt:lpstr>2s complement</vt:lpstr>
      <vt:lpstr>2s complement</vt:lpstr>
      <vt:lpstr>2s complement</vt:lpstr>
      <vt:lpstr>2s complement</vt:lpstr>
      <vt:lpstr>2s complement</vt:lpstr>
      <vt:lpstr>Arithmetic</vt:lpstr>
      <vt:lpstr>Unsigned arithmetic</vt:lpstr>
      <vt:lpstr>Arithmetic</vt:lpstr>
      <vt:lpstr>Unsigned arithmetic</vt:lpstr>
      <vt:lpstr>Arithmetic</vt:lpstr>
      <vt:lpstr>Unsigned arithmetic</vt:lpstr>
      <vt:lpstr>Arithmetic</vt:lpstr>
      <vt:lpstr>Arithmetic</vt:lpstr>
      <vt:lpstr>Arithmetic</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1336</cp:revision>
  <dcterms:created xsi:type="dcterms:W3CDTF">2009-09-11T23:00:44Z</dcterms:created>
  <dcterms:modified xsi:type="dcterms:W3CDTF">2024-09-27T18:22:49Z</dcterms:modified>
</cp:coreProperties>
</file>